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Lst>
  <p:notesMasterIdLst>
    <p:notesMasterId r:id="rId20"/>
  </p:notesMasterIdLst>
  <p:sldIdLst>
    <p:sldId id="273" r:id="rId2"/>
    <p:sldId id="258" r:id="rId3"/>
    <p:sldId id="275" r:id="rId4"/>
    <p:sldId id="280" r:id="rId5"/>
    <p:sldId id="260" r:id="rId6"/>
    <p:sldId id="282" r:id="rId7"/>
    <p:sldId id="283" r:id="rId8"/>
    <p:sldId id="276" r:id="rId9"/>
    <p:sldId id="262" r:id="rId10"/>
    <p:sldId id="263" r:id="rId11"/>
    <p:sldId id="264" r:id="rId12"/>
    <p:sldId id="277" r:id="rId13"/>
    <p:sldId id="266" r:id="rId14"/>
    <p:sldId id="267" r:id="rId15"/>
    <p:sldId id="268" r:id="rId16"/>
    <p:sldId id="278" r:id="rId17"/>
    <p:sldId id="272" r:id="rId18"/>
    <p:sldId id="279" r:id="rId19"/>
  </p:sldIdLst>
  <p:sldSz cx="12192000" cy="6858000"/>
  <p:notesSz cx="7559675" cy="10691813"/>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966C137-6E30-416C-8FE7-F3A0F192F6B9}">
  <a:tblStyle styleId="{B966C137-6E30-416C-8FE7-F3A0F192F6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59"/>
    <p:restoredTop sz="72105"/>
  </p:normalViewPr>
  <p:slideViewPr>
    <p:cSldViewPr snapToGrid="0" snapToObjects="1">
      <p:cViewPr varScale="1">
        <p:scale>
          <a:sx n="106" d="100"/>
          <a:sy n="106" d="100"/>
        </p:scale>
        <p:origin x="2240" y="184"/>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17488" y="801688"/>
            <a:ext cx="7126287" cy="4010025"/>
          </a:xfrm>
        </p:spPr>
      </p:sp>
      <p:sp>
        <p:nvSpPr>
          <p:cNvPr id="3" name="Notes Placeholder 2"/>
          <p:cNvSpPr>
            <a:spLocks noGrp="1"/>
          </p:cNvSpPr>
          <p:nvPr>
            <p:ph type="body" idx="1"/>
          </p:nvPr>
        </p:nvSpPr>
        <p:spPr/>
        <p:txBody>
          <a:bodyPr/>
          <a:lstStyle/>
          <a:p>
            <a:r>
              <a:rPr lang="en-AR" dirty="0"/>
              <a:t>Hola, mi nombre es Franco Piergallini Guida. Soy investigador en la facultad de ingeniería de la Universidad de Palermo. En esta presentación los voy a introducir en una investigación titulada weather sensor fault detection in meterological mast</a:t>
            </a:r>
          </a:p>
        </p:txBody>
      </p:sp>
    </p:spTree>
    <p:extLst>
      <p:ext uri="{BB962C8B-B14F-4D97-AF65-F5344CB8AC3E}">
        <p14:creationId xmlns:p14="http://schemas.microsoft.com/office/powerpoint/2010/main" val="37490242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7577956583_0_146: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Las </a:t>
            </a:r>
            <a:r>
              <a:rPr lang="en-US" dirty="0" err="1"/>
              <a:t>anomalias</a:t>
            </a:r>
            <a:r>
              <a:rPr lang="en-US" dirty="0"/>
              <a:t> son </a:t>
            </a:r>
            <a:r>
              <a:rPr lang="en-US" dirty="0" err="1"/>
              <a:t>patrones</a:t>
            </a:r>
            <a:r>
              <a:rPr lang="en-US" dirty="0"/>
              <a:t> </a:t>
            </a:r>
            <a:r>
              <a:rPr lang="en-US" dirty="0" err="1"/>
              <a:t>en</a:t>
            </a:r>
            <a:r>
              <a:rPr lang="en-US" dirty="0"/>
              <a:t> los </a:t>
            </a:r>
            <a:r>
              <a:rPr lang="en-US" dirty="0" err="1"/>
              <a:t>datos</a:t>
            </a:r>
            <a:r>
              <a:rPr lang="en-US" dirty="0"/>
              <a:t> que no se </a:t>
            </a:r>
            <a:r>
              <a:rPr lang="en-US" dirty="0" err="1"/>
              <a:t>ajustan</a:t>
            </a:r>
            <a:r>
              <a:rPr lang="en-US" dirty="0"/>
              <a:t> al </a:t>
            </a:r>
            <a:r>
              <a:rPr lang="en-US" dirty="0" err="1"/>
              <a:t>correcto</a:t>
            </a:r>
            <a:r>
              <a:rPr lang="en-US" dirty="0"/>
              <a:t> </a:t>
            </a:r>
            <a:r>
              <a:rPr lang="en-US" dirty="0" err="1"/>
              <a:t>comportamiento</a:t>
            </a:r>
            <a:r>
              <a:rPr lang="en-US" dirty="0"/>
              <a:t> de los </a:t>
            </a:r>
            <a:r>
              <a:rPr lang="en-US" dirty="0" err="1"/>
              <a:t>sensores</a:t>
            </a:r>
            <a:r>
              <a:rPr lang="en-US" dirty="0"/>
              <a:t>. Con el fin de </a:t>
            </a:r>
            <a:r>
              <a:rPr lang="en-US" dirty="0" err="1"/>
              <a:t>detectar</a:t>
            </a:r>
            <a:r>
              <a:rPr lang="en-US" dirty="0"/>
              <a:t> </a:t>
            </a:r>
            <a:r>
              <a:rPr lang="en-US" dirty="0" err="1"/>
              <a:t>estas</a:t>
            </a:r>
            <a:r>
              <a:rPr lang="en-US" dirty="0"/>
              <a:t> </a:t>
            </a:r>
            <a:r>
              <a:rPr lang="en-US" dirty="0" err="1"/>
              <a:t>anomalias</a:t>
            </a:r>
            <a:r>
              <a:rPr lang="en-US" dirty="0"/>
              <a:t>, </a:t>
            </a:r>
            <a:r>
              <a:rPr lang="en-US" dirty="0" err="1"/>
              <a:t>computamos</a:t>
            </a:r>
            <a:r>
              <a:rPr lang="en-US" dirty="0"/>
              <a:t> una </a:t>
            </a:r>
            <a:r>
              <a:rPr lang="en-US" dirty="0" err="1"/>
              <a:t>serie</a:t>
            </a:r>
            <a:r>
              <a:rPr lang="en-US" dirty="0"/>
              <a:t> de </a:t>
            </a:r>
            <a:r>
              <a:rPr lang="en-US" dirty="0" err="1"/>
              <a:t>operaciones</a:t>
            </a:r>
            <a:r>
              <a:rPr lang="en-US" dirty="0"/>
              <a:t> </a:t>
            </a:r>
            <a:r>
              <a:rPr lang="en-US" dirty="0" err="1"/>
              <a:t>sobre</a:t>
            </a:r>
            <a:r>
              <a:rPr lang="en-US" dirty="0"/>
              <a:t> los </a:t>
            </a:r>
            <a:r>
              <a:rPr lang="en-US" dirty="0" err="1"/>
              <a:t>datos</a:t>
            </a:r>
            <a:r>
              <a:rPr lang="en-US" dirty="0"/>
              <a:t>.</a:t>
            </a:r>
          </a:p>
          <a:p>
            <a:pPr marL="0" lvl="0" indent="0" algn="l" rtl="0">
              <a:spcBef>
                <a:spcPts val="0"/>
              </a:spcBef>
              <a:spcAft>
                <a:spcPts val="0"/>
              </a:spcAft>
              <a:buNone/>
            </a:pPr>
            <a:r>
              <a:rPr lang="en-US" dirty="0"/>
              <a:t>El ratio de la </a:t>
            </a:r>
            <a:r>
              <a:rPr lang="en-US" dirty="0" err="1"/>
              <a:t>velocidad</a:t>
            </a:r>
            <a:r>
              <a:rPr lang="en-US" dirty="0"/>
              <a:t> del </a:t>
            </a:r>
            <a:r>
              <a:rPr lang="en-US" dirty="0" err="1"/>
              <a:t>viento</a:t>
            </a:r>
            <a:r>
              <a:rPr lang="en-US" dirty="0"/>
              <a:t> es </a:t>
            </a:r>
            <a:r>
              <a:rPr lang="en-US" dirty="0" err="1"/>
              <a:t>calculado</a:t>
            </a:r>
            <a:r>
              <a:rPr lang="en-US" dirty="0"/>
              <a:t> para los </a:t>
            </a:r>
            <a:r>
              <a:rPr lang="en-US" dirty="0" err="1"/>
              <a:t>anemometros</a:t>
            </a:r>
            <a:r>
              <a:rPr lang="en-US" dirty="0"/>
              <a:t>, las parejas de </a:t>
            </a:r>
            <a:r>
              <a:rPr lang="en-US" dirty="0" err="1"/>
              <a:t>esetos</a:t>
            </a:r>
            <a:r>
              <a:rPr lang="en-US" dirty="0"/>
              <a:t> </a:t>
            </a:r>
            <a:r>
              <a:rPr lang="en-US" dirty="0" err="1"/>
              <a:t>sensores</a:t>
            </a:r>
            <a:r>
              <a:rPr lang="en-US" dirty="0"/>
              <a:t> </a:t>
            </a:r>
            <a:r>
              <a:rPr lang="en-US" dirty="0" err="1"/>
              <a:t>situados</a:t>
            </a:r>
            <a:r>
              <a:rPr lang="en-US" dirty="0"/>
              <a:t> a la </a:t>
            </a:r>
            <a:r>
              <a:rPr lang="en-US" dirty="0" err="1"/>
              <a:t>misma</a:t>
            </a:r>
            <a:r>
              <a:rPr lang="en-US" dirty="0"/>
              <a:t> </a:t>
            </a:r>
            <a:r>
              <a:rPr lang="en-US" dirty="0" err="1"/>
              <a:t>altura</a:t>
            </a:r>
            <a:r>
              <a:rPr lang="en-US" dirty="0"/>
              <a:t>, </a:t>
            </a:r>
            <a:r>
              <a:rPr lang="en-US" dirty="0" err="1"/>
              <a:t>teoricamente</a:t>
            </a:r>
            <a:r>
              <a:rPr lang="en-US" dirty="0"/>
              <a:t>, </a:t>
            </a:r>
            <a:r>
              <a:rPr lang="en-US" dirty="0" err="1"/>
              <a:t>deberian</a:t>
            </a:r>
            <a:r>
              <a:rPr lang="en-US" dirty="0"/>
              <a:t> </a:t>
            </a:r>
            <a:r>
              <a:rPr lang="en-US" dirty="0" err="1"/>
              <a:t>tener</a:t>
            </a:r>
            <a:r>
              <a:rPr lang="en-US" dirty="0"/>
              <a:t> un ratio </a:t>
            </a:r>
            <a:r>
              <a:rPr lang="en-US" dirty="0" err="1"/>
              <a:t>muy</a:t>
            </a:r>
            <a:r>
              <a:rPr lang="en-US" dirty="0"/>
              <a:t> </a:t>
            </a:r>
            <a:r>
              <a:rPr lang="en-US" dirty="0" err="1"/>
              <a:t>cercano</a:t>
            </a:r>
            <a:r>
              <a:rPr lang="en-US" dirty="0"/>
              <a:t> a 1. </a:t>
            </a:r>
          </a:p>
          <a:p>
            <a:pPr marL="0" lvl="0" indent="0" algn="l" rtl="0">
              <a:spcBef>
                <a:spcPts val="0"/>
              </a:spcBef>
              <a:spcAft>
                <a:spcPts val="0"/>
              </a:spcAft>
              <a:buNone/>
            </a:pPr>
            <a:r>
              <a:rPr lang="en-US" dirty="0"/>
              <a:t>La </a:t>
            </a:r>
            <a:r>
              <a:rPr lang="en-US" dirty="0" err="1"/>
              <a:t>correlacion</a:t>
            </a:r>
            <a:r>
              <a:rPr lang="en-US" dirty="0"/>
              <a:t> de </a:t>
            </a:r>
            <a:r>
              <a:rPr lang="en-US" dirty="0" err="1"/>
              <a:t>pearson</a:t>
            </a:r>
            <a:r>
              <a:rPr lang="en-US" dirty="0"/>
              <a:t> para la </a:t>
            </a:r>
            <a:r>
              <a:rPr lang="en-US" dirty="0" err="1"/>
              <a:t>velocidad</a:t>
            </a:r>
            <a:r>
              <a:rPr lang="en-US" dirty="0"/>
              <a:t> de </a:t>
            </a:r>
            <a:r>
              <a:rPr lang="en-US" dirty="0" err="1"/>
              <a:t>viento</a:t>
            </a:r>
            <a:r>
              <a:rPr lang="en-US" dirty="0"/>
              <a:t> es </a:t>
            </a:r>
            <a:r>
              <a:rPr lang="en-US" dirty="0" err="1"/>
              <a:t>calculada</a:t>
            </a:r>
            <a:r>
              <a:rPr lang="en-US" dirty="0"/>
              <a:t> para una </a:t>
            </a:r>
            <a:r>
              <a:rPr lang="en-US" dirty="0" err="1"/>
              <a:t>ventana</a:t>
            </a:r>
            <a:r>
              <a:rPr lang="en-US" dirty="0"/>
              <a:t> de </a:t>
            </a:r>
            <a:r>
              <a:rPr lang="en-US" dirty="0" err="1"/>
              <a:t>tiempo</a:t>
            </a:r>
            <a:r>
              <a:rPr lang="en-US" dirty="0"/>
              <a:t> w, </a:t>
            </a:r>
            <a:r>
              <a:rPr lang="en-US" dirty="0" err="1"/>
              <a:t>esto</a:t>
            </a:r>
            <a:r>
              <a:rPr lang="en-US" dirty="0"/>
              <a:t> </a:t>
            </a:r>
            <a:r>
              <a:rPr lang="en-US" dirty="0" err="1"/>
              <a:t>quiere</a:t>
            </a:r>
            <a:r>
              <a:rPr lang="en-US" dirty="0"/>
              <a:t> </a:t>
            </a:r>
            <a:r>
              <a:rPr lang="en-US" dirty="0" err="1"/>
              <a:t>decir</a:t>
            </a:r>
            <a:r>
              <a:rPr lang="en-US" dirty="0"/>
              <a:t> que para </a:t>
            </a:r>
            <a:r>
              <a:rPr lang="en-US" dirty="0" err="1"/>
              <a:t>cada</a:t>
            </a:r>
            <a:r>
              <a:rPr lang="en-US" dirty="0"/>
              <a:t> </a:t>
            </a:r>
            <a:r>
              <a:rPr lang="en-US" dirty="0" err="1"/>
              <a:t>medida</a:t>
            </a:r>
            <a:r>
              <a:rPr lang="en-US" dirty="0"/>
              <a:t> t de un sensor, se </a:t>
            </a:r>
            <a:r>
              <a:rPr lang="en-US" dirty="0" err="1"/>
              <a:t>toma</a:t>
            </a:r>
            <a:r>
              <a:rPr lang="en-US" dirty="0"/>
              <a:t> un vector con los w </a:t>
            </a:r>
            <a:r>
              <a:rPr lang="en-US" dirty="0" err="1"/>
              <a:t>valores</a:t>
            </a:r>
            <a:r>
              <a:rPr lang="en-US" dirty="0"/>
              <a:t> </a:t>
            </a:r>
            <a:r>
              <a:rPr lang="en-US" dirty="0" err="1"/>
              <a:t>anteriores</a:t>
            </a:r>
            <a:r>
              <a:rPr lang="en-US" dirty="0"/>
              <a:t> a t, lo </a:t>
            </a:r>
            <a:r>
              <a:rPr lang="en-US" dirty="0" err="1"/>
              <a:t>mismo</a:t>
            </a:r>
            <a:r>
              <a:rPr lang="en-US" dirty="0"/>
              <a:t> para el sensor con el </a:t>
            </a:r>
            <a:r>
              <a:rPr lang="en-US" dirty="0" err="1"/>
              <a:t>cual</a:t>
            </a:r>
            <a:r>
              <a:rPr lang="en-US" dirty="0"/>
              <a:t> se </a:t>
            </a:r>
            <a:r>
              <a:rPr lang="en-US" dirty="0" err="1"/>
              <a:t>va</a:t>
            </a:r>
            <a:r>
              <a:rPr lang="en-US" dirty="0"/>
              <a:t> a </a:t>
            </a:r>
            <a:r>
              <a:rPr lang="en-US" dirty="0" err="1"/>
              <a:t>hacer</a:t>
            </a:r>
            <a:r>
              <a:rPr lang="en-US" dirty="0"/>
              <a:t> </a:t>
            </a:r>
            <a:r>
              <a:rPr lang="en-US" dirty="0" err="1"/>
              <a:t>esta</a:t>
            </a:r>
            <a:r>
              <a:rPr lang="en-US" dirty="0"/>
              <a:t> </a:t>
            </a:r>
            <a:r>
              <a:rPr lang="en-US" dirty="0" err="1"/>
              <a:t>comparacion</a:t>
            </a:r>
            <a:r>
              <a:rPr lang="en-US" dirty="0"/>
              <a:t>.</a:t>
            </a:r>
          </a:p>
          <a:p>
            <a:pPr marL="0" lvl="0" indent="0" algn="l" rtl="0">
              <a:spcBef>
                <a:spcPts val="0"/>
              </a:spcBef>
              <a:spcAft>
                <a:spcPts val="0"/>
              </a:spcAft>
              <a:buNone/>
            </a:pPr>
            <a:r>
              <a:rPr lang="en-US" dirty="0"/>
              <a:t>Por ultimo, la </a:t>
            </a:r>
            <a:r>
              <a:rPr lang="en-US" dirty="0" err="1"/>
              <a:t>diferencia</a:t>
            </a:r>
            <a:r>
              <a:rPr lang="en-US" dirty="0"/>
              <a:t> entre las </a:t>
            </a:r>
            <a:r>
              <a:rPr lang="en-US" dirty="0" err="1"/>
              <a:t>direcciones</a:t>
            </a:r>
            <a:r>
              <a:rPr lang="en-US" dirty="0"/>
              <a:t> de </a:t>
            </a:r>
            <a:r>
              <a:rPr lang="en-US" dirty="0" err="1"/>
              <a:t>vientos</a:t>
            </a:r>
            <a:r>
              <a:rPr lang="en-US" dirty="0"/>
              <a:t> se </a:t>
            </a:r>
            <a:r>
              <a:rPr lang="en-US" dirty="0" err="1"/>
              <a:t>computa</a:t>
            </a:r>
            <a:r>
              <a:rPr lang="en-US" dirty="0"/>
              <a:t> para los </a:t>
            </a:r>
            <a:r>
              <a:rPr lang="en-US" dirty="0" err="1"/>
              <a:t>valores</a:t>
            </a:r>
            <a:r>
              <a:rPr lang="en-US" dirty="0"/>
              <a:t> </a:t>
            </a:r>
            <a:r>
              <a:rPr lang="en-US" dirty="0" err="1"/>
              <a:t>sinusales</a:t>
            </a:r>
            <a:r>
              <a:rPr lang="en-US" dirty="0"/>
              <a:t> de las </a:t>
            </a:r>
            <a:r>
              <a:rPr lang="en-US" dirty="0" err="1"/>
              <a:t>medidas</a:t>
            </a:r>
            <a:r>
              <a:rPr lang="en-US" dirty="0"/>
              <a:t> </a:t>
            </a:r>
            <a:r>
              <a:rPr lang="en-US" dirty="0" err="1"/>
              <a:t>en</a:t>
            </a:r>
            <a:r>
              <a:rPr lang="en-US" dirty="0"/>
              <a:t> </a:t>
            </a:r>
            <a:r>
              <a:rPr lang="en-US" dirty="0" err="1"/>
              <a:t>grados</a:t>
            </a:r>
            <a:r>
              <a:rPr lang="en-US" dirty="0"/>
              <a:t> de las veletas.</a:t>
            </a:r>
          </a:p>
          <a:p>
            <a:pPr marL="0" lvl="0" indent="0" algn="l" rtl="0">
              <a:spcBef>
                <a:spcPts val="0"/>
              </a:spcBef>
              <a:spcAft>
                <a:spcPts val="0"/>
              </a:spcAft>
              <a:buNone/>
            </a:pPr>
            <a:r>
              <a:rPr lang="en-US" dirty="0"/>
              <a:t>Por lo tanto, </a:t>
            </a:r>
            <a:r>
              <a:rPr lang="en-US" dirty="0" err="1"/>
              <a:t>como</a:t>
            </a:r>
            <a:r>
              <a:rPr lang="en-US" dirty="0"/>
              <a:t> </a:t>
            </a:r>
            <a:r>
              <a:rPr lang="en-US" dirty="0" err="1"/>
              <a:t>vimos</a:t>
            </a:r>
            <a:r>
              <a:rPr lang="en-US" dirty="0"/>
              <a:t> </a:t>
            </a:r>
            <a:r>
              <a:rPr lang="en-US" dirty="0" err="1"/>
              <a:t>en</a:t>
            </a:r>
            <a:r>
              <a:rPr lang="en-US" dirty="0"/>
              <a:t> el </a:t>
            </a:r>
            <a:r>
              <a:rPr lang="en-US" dirty="0" err="1"/>
              <a:t>ejemplo</a:t>
            </a:r>
            <a:r>
              <a:rPr lang="en-US" dirty="0"/>
              <a:t> de </a:t>
            </a:r>
            <a:r>
              <a:rPr lang="en-US" dirty="0" err="1"/>
              <a:t>mastil</a:t>
            </a:r>
            <a:r>
              <a:rPr lang="en-US" dirty="0"/>
              <a:t> </a:t>
            </a:r>
            <a:r>
              <a:rPr lang="en-US" dirty="0" err="1"/>
              <a:t>meterologico</a:t>
            </a:r>
            <a:r>
              <a:rPr lang="en-US" dirty="0"/>
              <a:t> </a:t>
            </a:r>
            <a:r>
              <a:rPr lang="en-US" dirty="0" err="1"/>
              <a:t>donde</a:t>
            </a:r>
            <a:r>
              <a:rPr lang="en-US" dirty="0"/>
              <a:t> </a:t>
            </a:r>
            <a:r>
              <a:rPr lang="en-US" dirty="0" err="1"/>
              <a:t>tiene</a:t>
            </a:r>
            <a:r>
              <a:rPr lang="en-US" dirty="0"/>
              <a:t> 6 </a:t>
            </a:r>
            <a:r>
              <a:rPr lang="en-US" dirty="0" err="1"/>
              <a:t>anemometros</a:t>
            </a:r>
            <a:r>
              <a:rPr lang="en-US" dirty="0"/>
              <a:t>, </a:t>
            </a:r>
            <a:r>
              <a:rPr lang="en-US" dirty="0" err="1"/>
              <a:t>cada</a:t>
            </a:r>
            <a:r>
              <a:rPr lang="en-US" dirty="0"/>
              <a:t> uno de </a:t>
            </a:r>
            <a:r>
              <a:rPr lang="en-US" dirty="0" err="1"/>
              <a:t>ellos</a:t>
            </a:r>
            <a:r>
              <a:rPr lang="en-US" dirty="0"/>
              <a:t> </a:t>
            </a:r>
            <a:r>
              <a:rPr lang="en-US" dirty="0" err="1"/>
              <a:t>va</a:t>
            </a:r>
            <a:r>
              <a:rPr lang="en-US" dirty="0"/>
              <a:t> a </a:t>
            </a:r>
            <a:r>
              <a:rPr lang="en-US" dirty="0" err="1"/>
              <a:t>tener</a:t>
            </a:r>
            <a:r>
              <a:rPr lang="en-US" dirty="0"/>
              <a:t> 5 ratios </a:t>
            </a:r>
            <a:r>
              <a:rPr lang="en-US" dirty="0" err="1"/>
              <a:t>distintos</a:t>
            </a:r>
            <a:r>
              <a:rPr lang="en-US" dirty="0"/>
              <a:t> </a:t>
            </a:r>
            <a:r>
              <a:rPr lang="en-US" dirty="0" err="1"/>
              <a:t>correspondiente</a:t>
            </a:r>
            <a:r>
              <a:rPr lang="en-US" dirty="0"/>
              <a:t> a la </a:t>
            </a:r>
            <a:r>
              <a:rPr lang="en-US" dirty="0" err="1"/>
              <a:t>comparacion</a:t>
            </a:r>
            <a:r>
              <a:rPr lang="en-US" dirty="0"/>
              <a:t> con los </a:t>
            </a:r>
            <a:r>
              <a:rPr lang="en-US" dirty="0" err="1"/>
              <a:t>restantes</a:t>
            </a:r>
            <a:r>
              <a:rPr lang="en-US" dirty="0"/>
              <a:t>. Lo </a:t>
            </a:r>
            <a:r>
              <a:rPr lang="en-US" dirty="0" err="1"/>
              <a:t>mismo</a:t>
            </a:r>
            <a:r>
              <a:rPr lang="en-US" dirty="0"/>
              <a:t> para la </a:t>
            </a:r>
            <a:r>
              <a:rPr lang="en-US" dirty="0" err="1"/>
              <a:t>correlacion</a:t>
            </a:r>
            <a:r>
              <a:rPr lang="en-US" dirty="0"/>
              <a:t> </a:t>
            </a:r>
            <a:r>
              <a:rPr lang="en-US" dirty="0" err="1"/>
              <a:t>pearson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p:txBody>
      </p:sp>
      <p:sp>
        <p:nvSpPr>
          <p:cNvPr id="157" name="Google Shape;157;g7577956583_0_146: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757a6ed716_0_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AR" sz="1800" dirty="0">
                <a:solidFill>
                  <a:srgbClr val="434343"/>
                </a:solidFill>
              </a:rPr>
              <a:t>Cada una de las variables computadas para cada sensor son marcadas como posible valor anomalo con una bandera si sobrepasan un umbral definido para cada una de ellas.</a:t>
            </a:r>
          </a:p>
        </p:txBody>
      </p:sp>
      <p:sp>
        <p:nvSpPr>
          <p:cNvPr id="165" name="Google Shape;165;g757a6ed716_0_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757a6e8eb4_0_0: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Consideramos</a:t>
            </a:r>
            <a:r>
              <a:rPr lang="en-US" dirty="0"/>
              <a:t> que un </a:t>
            </a:r>
            <a:r>
              <a:rPr lang="en-US" dirty="0" err="1"/>
              <a:t>anemometro</a:t>
            </a:r>
            <a:r>
              <a:rPr lang="en-US" dirty="0"/>
              <a:t> </a:t>
            </a:r>
            <a:r>
              <a:rPr lang="en-US" dirty="0" err="1"/>
              <a:t>tiene</a:t>
            </a:r>
            <a:r>
              <a:rPr lang="en-US" dirty="0"/>
              <a:t> un </a:t>
            </a:r>
            <a:r>
              <a:rPr lang="en-US" dirty="0" err="1"/>
              <a:t>comportamiento</a:t>
            </a:r>
            <a:r>
              <a:rPr lang="en-US" dirty="0"/>
              <a:t> </a:t>
            </a:r>
            <a:r>
              <a:rPr lang="en-US" dirty="0" err="1"/>
              <a:t>anomalo</a:t>
            </a:r>
            <a:r>
              <a:rPr lang="en-US" dirty="0"/>
              <a:t> </a:t>
            </a:r>
            <a:r>
              <a:rPr lang="en-US" dirty="0" err="1"/>
              <a:t>cuando</a:t>
            </a:r>
            <a:r>
              <a:rPr lang="en-US" dirty="0"/>
              <a:t> por lo </a:t>
            </a:r>
            <a:r>
              <a:rPr lang="en-US" dirty="0" err="1"/>
              <a:t>menos</a:t>
            </a:r>
            <a:r>
              <a:rPr lang="en-US" dirty="0"/>
              <a:t> dos variables </a:t>
            </a:r>
            <a:r>
              <a:rPr lang="en-US" dirty="0" err="1"/>
              <a:t>computadas</a:t>
            </a:r>
            <a:r>
              <a:rPr lang="en-US" dirty="0"/>
              <a:t> </a:t>
            </a:r>
            <a:r>
              <a:rPr lang="en-US" dirty="0" err="1"/>
              <a:t>estan</a:t>
            </a:r>
            <a:r>
              <a:rPr lang="en-US" dirty="0"/>
              <a:t> </a:t>
            </a:r>
            <a:r>
              <a:rPr lang="en-US" dirty="0" err="1"/>
              <a:t>marcadas</a:t>
            </a:r>
            <a:r>
              <a:rPr lang="en-US" dirty="0"/>
              <a:t> con una </a:t>
            </a:r>
            <a:r>
              <a:rPr lang="en-US" dirty="0" err="1"/>
              <a:t>bandera</a:t>
            </a:r>
            <a:r>
              <a:rPr lang="en-US" dirty="0"/>
              <a:t> y, </a:t>
            </a:r>
            <a:r>
              <a:rPr lang="en-US" dirty="0" err="1"/>
              <a:t>necesariamente</a:t>
            </a:r>
            <a:r>
              <a:rPr lang="en-US" dirty="0"/>
              <a:t>, una de </a:t>
            </a:r>
            <a:r>
              <a:rPr lang="en-US" dirty="0" err="1"/>
              <a:t>estas</a:t>
            </a:r>
            <a:r>
              <a:rPr lang="en-US" dirty="0"/>
              <a:t> </a:t>
            </a:r>
            <a:r>
              <a:rPr lang="en-US" dirty="0" err="1"/>
              <a:t>banderas</a:t>
            </a:r>
            <a:r>
              <a:rPr lang="en-US" dirty="0"/>
              <a:t> </a:t>
            </a:r>
            <a:r>
              <a:rPr lang="en-US" dirty="0" err="1"/>
              <a:t>deberia</a:t>
            </a:r>
            <a:r>
              <a:rPr lang="en-US" dirty="0"/>
              <a:t> </a:t>
            </a:r>
            <a:r>
              <a:rPr lang="en-US" dirty="0" err="1"/>
              <a:t>corresponder</a:t>
            </a:r>
            <a:r>
              <a:rPr lang="en-US" dirty="0"/>
              <a:t> a un sensor </a:t>
            </a:r>
            <a:r>
              <a:rPr lang="en-US" dirty="0" err="1"/>
              <a:t>redundante</a:t>
            </a:r>
            <a:r>
              <a:rPr lang="en-US" dirty="0"/>
              <a:t> </a:t>
            </a:r>
            <a:r>
              <a:rPr lang="en-US" dirty="0" err="1"/>
              <a:t>en</a:t>
            </a:r>
            <a:r>
              <a:rPr lang="en-US" dirty="0"/>
              <a:t> </a:t>
            </a:r>
            <a:r>
              <a:rPr lang="en-US" dirty="0" err="1"/>
              <a:t>su</a:t>
            </a:r>
            <a:r>
              <a:rPr lang="en-US" dirty="0"/>
              <a:t> </a:t>
            </a:r>
            <a:r>
              <a:rPr lang="en-US" dirty="0" err="1"/>
              <a:t>altura</a:t>
            </a:r>
            <a:r>
              <a:rPr lang="en-US" dirty="0"/>
              <a:t>.</a:t>
            </a:r>
          </a:p>
          <a:p>
            <a:pPr marL="0" lvl="0" indent="0" algn="l" rtl="0">
              <a:spcBef>
                <a:spcPts val="0"/>
              </a:spcBef>
              <a:spcAft>
                <a:spcPts val="0"/>
              </a:spcAft>
              <a:buNone/>
            </a:pPr>
            <a:r>
              <a:rPr lang="en-US" dirty="0"/>
              <a:t>Para las veletas, es </a:t>
            </a:r>
            <a:r>
              <a:rPr lang="en-US" dirty="0" err="1"/>
              <a:t>considerado</a:t>
            </a:r>
            <a:r>
              <a:rPr lang="en-US" dirty="0"/>
              <a:t> un </a:t>
            </a:r>
            <a:r>
              <a:rPr lang="en-US" dirty="0" err="1"/>
              <a:t>comportamiento</a:t>
            </a:r>
            <a:r>
              <a:rPr lang="en-US" dirty="0"/>
              <a:t> </a:t>
            </a:r>
            <a:r>
              <a:rPr lang="en-US" dirty="0" err="1"/>
              <a:t>anomalo</a:t>
            </a:r>
            <a:r>
              <a:rPr lang="en-US" dirty="0"/>
              <a:t> </a:t>
            </a:r>
            <a:r>
              <a:rPr lang="en-US" dirty="0" err="1"/>
              <a:t>cuando</a:t>
            </a:r>
            <a:r>
              <a:rPr lang="en-US" dirty="0"/>
              <a:t> </a:t>
            </a:r>
            <a:r>
              <a:rPr lang="en-US" dirty="0" err="1"/>
              <a:t>aparezca</a:t>
            </a:r>
            <a:r>
              <a:rPr lang="en-US" dirty="0"/>
              <a:t> por lo </a:t>
            </a:r>
            <a:r>
              <a:rPr lang="en-US" dirty="0" err="1"/>
              <a:t>menos</a:t>
            </a:r>
            <a:r>
              <a:rPr lang="en-US" dirty="0"/>
              <a:t> 1 </a:t>
            </a:r>
            <a:r>
              <a:rPr lang="en-US" dirty="0" err="1"/>
              <a:t>bandera</a:t>
            </a:r>
            <a:r>
              <a:rPr lang="en-US" dirty="0"/>
              <a:t> de </a:t>
            </a:r>
            <a:r>
              <a:rPr lang="en-US" dirty="0" err="1"/>
              <a:t>posible</a:t>
            </a:r>
            <a:r>
              <a:rPr lang="en-US" dirty="0"/>
              <a:t> </a:t>
            </a:r>
            <a:r>
              <a:rPr lang="en-US" dirty="0" err="1"/>
              <a:t>anomalia</a:t>
            </a:r>
            <a:r>
              <a:rPr lang="en-US" dirty="0"/>
              <a:t>.</a:t>
            </a:r>
          </a:p>
          <a:p>
            <a:pPr marL="0" lvl="0" indent="0" algn="l" rtl="0">
              <a:spcBef>
                <a:spcPts val="0"/>
              </a:spcBef>
              <a:spcAft>
                <a:spcPts val="0"/>
              </a:spcAft>
              <a:buNone/>
            </a:pPr>
            <a:endParaRPr dirty="0"/>
          </a:p>
        </p:txBody>
      </p:sp>
      <p:sp>
        <p:nvSpPr>
          <p:cNvPr id="174" name="Google Shape;174;g757a6e8eb4_0_0: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57a6ed716_0_1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Hemos</a:t>
            </a:r>
            <a:r>
              <a:rPr lang="en-US" dirty="0"/>
              <a:t> </a:t>
            </a:r>
            <a:r>
              <a:rPr lang="en-US" dirty="0" err="1"/>
              <a:t>testeado</a:t>
            </a:r>
            <a:r>
              <a:rPr lang="en-US" dirty="0"/>
              <a:t> </a:t>
            </a:r>
            <a:r>
              <a:rPr lang="en-US" dirty="0" err="1"/>
              <a:t>nuestro</a:t>
            </a:r>
            <a:r>
              <a:rPr lang="en-US" dirty="0"/>
              <a:t> </a:t>
            </a:r>
            <a:r>
              <a:rPr lang="en-US" dirty="0" err="1"/>
              <a:t>algoritmo</a:t>
            </a:r>
            <a:r>
              <a:rPr lang="en-US" dirty="0"/>
              <a:t> </a:t>
            </a:r>
            <a:r>
              <a:rPr lang="en-US" dirty="0" err="1"/>
              <a:t>en</a:t>
            </a:r>
            <a:r>
              <a:rPr lang="en-US" dirty="0"/>
              <a:t> dos set de </a:t>
            </a:r>
            <a:r>
              <a:rPr lang="en-US" dirty="0" err="1"/>
              <a:t>datos</a:t>
            </a:r>
            <a:r>
              <a:rPr lang="en-US" dirty="0"/>
              <a:t> privados del </a:t>
            </a:r>
            <a:r>
              <a:rPr lang="en-US" dirty="0" err="1"/>
              <a:t>mundo</a:t>
            </a:r>
            <a:r>
              <a:rPr lang="en-US" dirty="0"/>
              <a:t> real </a:t>
            </a:r>
            <a:r>
              <a:rPr lang="en-US" dirty="0" err="1"/>
              <a:t>en</a:t>
            </a:r>
            <a:r>
              <a:rPr lang="en-US" dirty="0"/>
              <a:t> un </a:t>
            </a:r>
            <a:r>
              <a:rPr lang="en-US" dirty="0" err="1"/>
              <a:t>periodo</a:t>
            </a:r>
            <a:r>
              <a:rPr lang="en-US" dirty="0"/>
              <a:t> de 12 meses. Al ser un </a:t>
            </a:r>
            <a:r>
              <a:rPr lang="en-US" dirty="0" err="1"/>
              <a:t>trabajo</a:t>
            </a:r>
            <a:r>
              <a:rPr lang="en-US" dirty="0"/>
              <a:t> </a:t>
            </a:r>
            <a:r>
              <a:rPr lang="en-US" dirty="0" err="1"/>
              <a:t>en</a:t>
            </a:r>
            <a:r>
              <a:rPr lang="en-US" dirty="0"/>
              <a:t> </a:t>
            </a:r>
            <a:r>
              <a:rPr lang="en-US" dirty="0" err="1"/>
              <a:t>progreso</a:t>
            </a:r>
            <a:r>
              <a:rPr lang="en-US" dirty="0"/>
              <a:t>, se </a:t>
            </a:r>
            <a:r>
              <a:rPr lang="en-US" dirty="0" err="1"/>
              <a:t>desconocen</a:t>
            </a:r>
            <a:r>
              <a:rPr lang="en-US" dirty="0"/>
              <a:t> las </a:t>
            </a:r>
            <a:r>
              <a:rPr lang="en-US" dirty="0" err="1"/>
              <a:t>fallas</a:t>
            </a:r>
            <a:r>
              <a:rPr lang="en-US" dirty="0"/>
              <a:t> </a:t>
            </a:r>
            <a:r>
              <a:rPr lang="en-US" dirty="0" err="1"/>
              <a:t>reales</a:t>
            </a:r>
            <a:r>
              <a:rPr lang="en-US" dirty="0"/>
              <a:t> de los </a:t>
            </a:r>
            <a:r>
              <a:rPr lang="en-US" dirty="0" err="1"/>
              <a:t>sensores</a:t>
            </a:r>
            <a:r>
              <a:rPr lang="en-US" dirty="0"/>
              <a:t>, por lo tanto, los </a:t>
            </a:r>
            <a:r>
              <a:rPr lang="en-US" dirty="0" err="1"/>
              <a:t>tuneos</a:t>
            </a:r>
            <a:r>
              <a:rPr lang="en-US" dirty="0"/>
              <a:t> de los </a:t>
            </a:r>
            <a:r>
              <a:rPr lang="en-US" dirty="0" err="1"/>
              <a:t>umbrales</a:t>
            </a:r>
            <a:r>
              <a:rPr lang="en-US" dirty="0"/>
              <a:t> y </a:t>
            </a:r>
            <a:r>
              <a:rPr lang="en-US" dirty="0" err="1"/>
              <a:t>validaciones</a:t>
            </a:r>
            <a:r>
              <a:rPr lang="en-US" dirty="0"/>
              <a:t> se </a:t>
            </a:r>
            <a:r>
              <a:rPr lang="en-US" dirty="0" err="1"/>
              <a:t>hicieron</a:t>
            </a:r>
            <a:r>
              <a:rPr lang="en-US" dirty="0"/>
              <a:t> a mano con la </a:t>
            </a:r>
            <a:r>
              <a:rPr lang="en-US" dirty="0" err="1"/>
              <a:t>colaboración</a:t>
            </a:r>
            <a:r>
              <a:rPr lang="en-US" dirty="0"/>
              <a:t> de </a:t>
            </a:r>
            <a:r>
              <a:rPr lang="en-US" dirty="0" err="1"/>
              <a:t>operarios</a:t>
            </a:r>
            <a:r>
              <a:rPr lang="en-US" dirty="0"/>
              <a:t> y </a:t>
            </a:r>
            <a:r>
              <a:rPr lang="en-US" dirty="0" err="1"/>
              <a:t>expertos</a:t>
            </a:r>
            <a:r>
              <a:rPr lang="en-US" dirty="0"/>
              <a:t>. Con el fin de </a:t>
            </a:r>
            <a:r>
              <a:rPr lang="en-US" dirty="0" err="1"/>
              <a:t>obtener</a:t>
            </a:r>
            <a:r>
              <a:rPr lang="en-US" dirty="0"/>
              <a:t> la </a:t>
            </a:r>
            <a:r>
              <a:rPr lang="en-US" dirty="0" err="1"/>
              <a:t>mejor</a:t>
            </a:r>
            <a:r>
              <a:rPr lang="en-US" dirty="0"/>
              <a:t> </a:t>
            </a:r>
            <a:r>
              <a:rPr lang="en-US" dirty="0" err="1"/>
              <a:t>combinacion</a:t>
            </a:r>
            <a:r>
              <a:rPr lang="en-US" dirty="0"/>
              <a:t> de </a:t>
            </a:r>
            <a:r>
              <a:rPr lang="en-US" dirty="0" err="1"/>
              <a:t>parámetros</a:t>
            </a:r>
            <a:r>
              <a:rPr lang="en-US" dirty="0"/>
              <a:t>, </a:t>
            </a:r>
            <a:r>
              <a:rPr lang="en-US" dirty="0" err="1"/>
              <a:t>generamos</a:t>
            </a:r>
            <a:r>
              <a:rPr lang="en-US" dirty="0"/>
              <a:t> </a:t>
            </a:r>
            <a:r>
              <a:rPr lang="en-US" dirty="0" err="1"/>
              <a:t>varios</a:t>
            </a:r>
            <a:r>
              <a:rPr lang="en-US" dirty="0"/>
              <a:t> </a:t>
            </a:r>
            <a:r>
              <a:rPr lang="en-US" dirty="0" err="1"/>
              <a:t>reportes</a:t>
            </a:r>
            <a:r>
              <a:rPr lang="en-US" dirty="0"/>
              <a:t> con </a:t>
            </a:r>
            <a:r>
              <a:rPr lang="en-US" dirty="0" err="1"/>
              <a:t>amplios</a:t>
            </a:r>
            <a:r>
              <a:rPr lang="en-US" dirty="0"/>
              <a:t> </a:t>
            </a:r>
            <a:r>
              <a:rPr lang="en-US" dirty="0" err="1"/>
              <a:t>rangos</a:t>
            </a:r>
            <a:r>
              <a:rPr lang="en-US" dirty="0"/>
              <a:t> de </a:t>
            </a:r>
            <a:r>
              <a:rPr lang="en-US" dirty="0" err="1"/>
              <a:t>valores</a:t>
            </a:r>
            <a:r>
              <a:rPr lang="en-US" dirty="0"/>
              <a:t> </a:t>
            </a:r>
            <a:r>
              <a:rPr lang="en-US" dirty="0" err="1"/>
              <a:t>en</a:t>
            </a:r>
            <a:r>
              <a:rPr lang="en-US" dirty="0"/>
              <a:t> los </a:t>
            </a:r>
            <a:r>
              <a:rPr lang="en-US" dirty="0" err="1"/>
              <a:t>parametros</a:t>
            </a:r>
            <a:r>
              <a:rPr lang="en-US" dirty="0"/>
              <a:t> que </a:t>
            </a:r>
            <a:r>
              <a:rPr lang="en-US" dirty="0" err="1"/>
              <a:t>fueron</a:t>
            </a:r>
            <a:r>
              <a:rPr lang="en-US" dirty="0"/>
              <a:t> </a:t>
            </a:r>
            <a:r>
              <a:rPr lang="en-US" dirty="0" err="1"/>
              <a:t>chequeados</a:t>
            </a:r>
            <a:r>
              <a:rPr lang="en-US" dirty="0"/>
              <a:t> a mano y </a:t>
            </a:r>
            <a:r>
              <a:rPr lang="en-US" dirty="0" err="1"/>
              <a:t>refinados</a:t>
            </a:r>
            <a:r>
              <a:rPr lang="en-US" dirty="0"/>
              <a:t>.</a:t>
            </a:r>
            <a:endParaRPr dirty="0"/>
          </a:p>
        </p:txBody>
      </p:sp>
      <p:sp>
        <p:nvSpPr>
          <p:cNvPr id="207" name="Google Shape;207;g757a6ed716_0_1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757a6ed716_0_12: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En</a:t>
            </a:r>
            <a:r>
              <a:rPr lang="en-US" dirty="0"/>
              <a:t> la </a:t>
            </a:r>
            <a:r>
              <a:rPr lang="en-US" dirty="0" err="1"/>
              <a:t>industria</a:t>
            </a:r>
            <a:r>
              <a:rPr lang="en-US" dirty="0"/>
              <a:t> 4.0 </a:t>
            </a:r>
            <a:r>
              <a:rPr lang="en-US" dirty="0" err="1"/>
              <a:t>tener</a:t>
            </a:r>
            <a:r>
              <a:rPr lang="en-US" dirty="0"/>
              <a:t> </a:t>
            </a:r>
            <a:r>
              <a:rPr lang="en-US" dirty="0" err="1"/>
              <a:t>algoritmos</a:t>
            </a:r>
            <a:r>
              <a:rPr lang="en-US" dirty="0"/>
              <a:t> de </a:t>
            </a:r>
            <a:r>
              <a:rPr lang="en-US" dirty="0" err="1"/>
              <a:t>deteccion</a:t>
            </a:r>
            <a:r>
              <a:rPr lang="en-US" dirty="0"/>
              <a:t> </a:t>
            </a:r>
            <a:r>
              <a:rPr lang="en-US" dirty="0" err="1"/>
              <a:t>temprana</a:t>
            </a:r>
            <a:r>
              <a:rPr lang="en-US" dirty="0"/>
              <a:t> de </a:t>
            </a:r>
            <a:r>
              <a:rPr lang="en-US" dirty="0" err="1"/>
              <a:t>fallas</a:t>
            </a:r>
            <a:r>
              <a:rPr lang="en-US" dirty="0"/>
              <a:t> antes de que se </a:t>
            </a:r>
            <a:r>
              <a:rPr lang="en-US" dirty="0" err="1"/>
              <a:t>conviertan</a:t>
            </a:r>
            <a:r>
              <a:rPr lang="en-US" dirty="0"/>
              <a:t> </a:t>
            </a:r>
            <a:r>
              <a:rPr lang="en-US" dirty="0" err="1"/>
              <a:t>en</a:t>
            </a:r>
            <a:r>
              <a:rPr lang="en-US" dirty="0"/>
              <a:t> </a:t>
            </a:r>
            <a:r>
              <a:rPr lang="en-US" dirty="0" err="1"/>
              <a:t>bloqueos</a:t>
            </a:r>
            <a:r>
              <a:rPr lang="en-US" dirty="0"/>
              <a:t> es crucial. A </a:t>
            </a:r>
            <a:r>
              <a:rPr lang="en-US" dirty="0" err="1"/>
              <a:t>pesar</a:t>
            </a:r>
            <a:r>
              <a:rPr lang="en-US" dirty="0"/>
              <a:t> de los </a:t>
            </a:r>
            <a:r>
              <a:rPr lang="en-US" dirty="0" err="1"/>
              <a:t>resultados</a:t>
            </a:r>
            <a:r>
              <a:rPr lang="en-US" dirty="0"/>
              <a:t> </a:t>
            </a:r>
            <a:r>
              <a:rPr lang="en-US" dirty="0" err="1"/>
              <a:t>prometedores</a:t>
            </a:r>
            <a:r>
              <a:rPr lang="en-US" dirty="0"/>
              <a:t>, </a:t>
            </a:r>
            <a:r>
              <a:rPr lang="en-US" dirty="0" err="1"/>
              <a:t>nuestro</a:t>
            </a:r>
            <a:r>
              <a:rPr lang="en-US" dirty="0"/>
              <a:t> </a:t>
            </a:r>
            <a:r>
              <a:rPr lang="en-US" dirty="0" err="1"/>
              <a:t>algoritmo</a:t>
            </a:r>
            <a:r>
              <a:rPr lang="en-US" dirty="0"/>
              <a:t> </a:t>
            </a:r>
            <a:r>
              <a:rPr lang="en-US" dirty="0" err="1"/>
              <a:t>aun</a:t>
            </a:r>
            <a:r>
              <a:rPr lang="en-US" dirty="0"/>
              <a:t> debe </a:t>
            </a:r>
            <a:r>
              <a:rPr lang="en-US" dirty="0" err="1"/>
              <a:t>probarse</a:t>
            </a:r>
            <a:r>
              <a:rPr lang="en-US" dirty="0"/>
              <a:t> </a:t>
            </a:r>
            <a:r>
              <a:rPr lang="en-US" dirty="0" err="1"/>
              <a:t>en</a:t>
            </a:r>
            <a:r>
              <a:rPr lang="en-US" dirty="0"/>
              <a:t> un set de </a:t>
            </a:r>
            <a:r>
              <a:rPr lang="en-US" dirty="0" err="1"/>
              <a:t>datos</a:t>
            </a:r>
            <a:r>
              <a:rPr lang="en-US" dirty="0"/>
              <a:t> </a:t>
            </a:r>
            <a:r>
              <a:rPr lang="en-US" dirty="0" err="1"/>
              <a:t>donde</a:t>
            </a:r>
            <a:r>
              <a:rPr lang="en-US" dirty="0"/>
              <a:t> las </a:t>
            </a:r>
            <a:r>
              <a:rPr lang="en-US" dirty="0" err="1"/>
              <a:t>fallas</a:t>
            </a:r>
            <a:r>
              <a:rPr lang="en-US" dirty="0"/>
              <a:t> </a:t>
            </a:r>
            <a:r>
              <a:rPr lang="en-US" dirty="0" err="1"/>
              <a:t>estén</a:t>
            </a:r>
            <a:r>
              <a:rPr lang="en-US" dirty="0"/>
              <a:t> </a:t>
            </a:r>
            <a:r>
              <a:rPr lang="en-US" dirty="0" err="1"/>
              <a:t>correctamente</a:t>
            </a:r>
            <a:r>
              <a:rPr lang="en-US" dirty="0"/>
              <a:t> </a:t>
            </a:r>
            <a:r>
              <a:rPr lang="en-US" dirty="0" err="1"/>
              <a:t>identificadas</a:t>
            </a:r>
            <a:r>
              <a:rPr lang="en-US" dirty="0"/>
              <a:t> y </a:t>
            </a:r>
            <a:r>
              <a:rPr lang="en-US" dirty="0" err="1"/>
              <a:t>localizadas</a:t>
            </a:r>
            <a:r>
              <a:rPr lang="en-US" dirty="0"/>
              <a:t>, y una </a:t>
            </a:r>
            <a:r>
              <a:rPr lang="en-US" dirty="0" err="1"/>
              <a:t>vez</a:t>
            </a:r>
            <a:r>
              <a:rPr lang="en-US" dirty="0"/>
              <a:t> </a:t>
            </a:r>
            <a:r>
              <a:rPr lang="en-US" dirty="0" err="1"/>
              <a:t>confirmada</a:t>
            </a:r>
            <a:r>
              <a:rPr lang="en-US" dirty="0"/>
              <a:t> </a:t>
            </a:r>
            <a:r>
              <a:rPr lang="en-US" dirty="0" err="1"/>
              <a:t>su</a:t>
            </a:r>
            <a:r>
              <a:rPr lang="en-US" dirty="0"/>
              <a:t> </a:t>
            </a:r>
            <a:r>
              <a:rPr lang="en-US" dirty="0" err="1"/>
              <a:t>confiabilidad</a:t>
            </a:r>
            <a:r>
              <a:rPr lang="en-US" dirty="0"/>
              <a:t>, se </a:t>
            </a:r>
            <a:r>
              <a:rPr lang="en-US" dirty="0" err="1"/>
              <a:t>puede</a:t>
            </a:r>
            <a:r>
              <a:rPr lang="en-US" dirty="0"/>
              <a:t> </a:t>
            </a:r>
            <a:r>
              <a:rPr lang="en-US" dirty="0" err="1"/>
              <a:t>aplicar</a:t>
            </a:r>
            <a:r>
              <a:rPr lang="en-US" dirty="0"/>
              <a:t> a </a:t>
            </a:r>
            <a:r>
              <a:rPr lang="en-US" dirty="0" err="1"/>
              <a:t>otros</a:t>
            </a:r>
            <a:r>
              <a:rPr lang="en-US" dirty="0"/>
              <a:t> </a:t>
            </a:r>
            <a:r>
              <a:rPr lang="en-US" dirty="0" err="1"/>
              <a:t>sistemas</a:t>
            </a:r>
            <a:r>
              <a:rPr lang="en-US" dirty="0"/>
              <a:t> de </a:t>
            </a:r>
            <a:r>
              <a:rPr lang="en-US" dirty="0" err="1"/>
              <a:t>sensores</a:t>
            </a:r>
            <a:r>
              <a:rPr lang="en-US" dirty="0"/>
              <a:t> y </a:t>
            </a:r>
            <a:r>
              <a:rPr lang="en-US" dirty="0" err="1"/>
              <a:t>convertirse</a:t>
            </a:r>
            <a:r>
              <a:rPr lang="en-US" dirty="0"/>
              <a:t> </a:t>
            </a:r>
            <a:r>
              <a:rPr lang="en-US" dirty="0" err="1"/>
              <a:t>en</a:t>
            </a:r>
            <a:r>
              <a:rPr lang="en-US" dirty="0"/>
              <a:t> un </a:t>
            </a:r>
            <a:r>
              <a:rPr lang="en-US" dirty="0" err="1"/>
              <a:t>algoritmo</a:t>
            </a:r>
            <a:r>
              <a:rPr lang="en-US" dirty="0"/>
              <a:t> de </a:t>
            </a:r>
            <a:r>
              <a:rPr lang="en-US" dirty="0" err="1"/>
              <a:t>deteccion</a:t>
            </a:r>
            <a:r>
              <a:rPr lang="en-US" dirty="0"/>
              <a:t> de </a:t>
            </a:r>
            <a:r>
              <a:rPr lang="en-US" dirty="0" err="1"/>
              <a:t>fallas</a:t>
            </a:r>
            <a:r>
              <a:rPr lang="en-US" dirty="0"/>
              <a:t> </a:t>
            </a:r>
            <a:r>
              <a:rPr lang="en-US" dirty="0" err="1"/>
              <a:t>efectivo</a:t>
            </a:r>
            <a:r>
              <a:rPr lang="en-US" dirty="0"/>
              <a:t>.</a:t>
            </a:r>
          </a:p>
        </p:txBody>
      </p:sp>
      <p:sp>
        <p:nvSpPr>
          <p:cNvPr id="207" name="Google Shape;207;g757a6ed716_0_1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008941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2:notes"/>
          <p:cNvSpPr txBox="1">
            <a:spLocks noGrp="1"/>
          </p:cNvSpPr>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a:t>
            </a:r>
            <a:r>
              <a:rPr lang="en-US" dirty="0"/>
              <a:t> la agenda </a:t>
            </a:r>
            <a:r>
              <a:rPr lang="en-US" dirty="0" err="1"/>
              <a:t>propuesta</a:t>
            </a:r>
            <a:r>
              <a:rPr lang="en-US" dirty="0"/>
              <a:t> para </a:t>
            </a:r>
            <a:r>
              <a:rPr lang="en-US" dirty="0" err="1"/>
              <a:t>esta</a:t>
            </a:r>
            <a:r>
              <a:rPr lang="en-US" dirty="0"/>
              <a:t> </a:t>
            </a:r>
            <a:r>
              <a:rPr lang="en-US" dirty="0" err="1"/>
              <a:t>presentación</a:t>
            </a:r>
            <a:r>
              <a:rPr lang="en-US" dirty="0"/>
              <a:t>, </a:t>
            </a:r>
            <a:r>
              <a:rPr lang="en-US" dirty="0" err="1"/>
              <a:t>vamos</a:t>
            </a:r>
            <a:r>
              <a:rPr lang="en-US" dirty="0"/>
              <a:t> a </a:t>
            </a:r>
            <a:r>
              <a:rPr lang="en-US" dirty="0" err="1"/>
              <a:t>comenzar</a:t>
            </a: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definiendo</a:t>
            </a:r>
            <a:r>
              <a:rPr lang="en-US" dirty="0"/>
              <a:t> que es un </a:t>
            </a:r>
            <a:r>
              <a:rPr lang="en-US" dirty="0" err="1"/>
              <a:t>torre</a:t>
            </a:r>
            <a:r>
              <a:rPr lang="en-US" dirty="0"/>
              <a:t> </a:t>
            </a:r>
            <a:r>
              <a:rPr lang="en-US" dirty="0" err="1"/>
              <a:t>meteorologica</a:t>
            </a:r>
            <a:r>
              <a:rPr lang="en-US" dirty="0"/>
              <a:t>, </a:t>
            </a:r>
            <a:r>
              <a:rPr lang="en-US" dirty="0" err="1"/>
              <a:t>cuales</a:t>
            </a:r>
            <a:r>
              <a:rPr lang="en-US" dirty="0"/>
              <a:t> son sus </a:t>
            </a:r>
            <a:r>
              <a:rPr lang="en-US" dirty="0" err="1"/>
              <a:t>componentes</a:t>
            </a:r>
            <a:r>
              <a:rPr lang="en-US" dirty="0"/>
              <a:t> </a:t>
            </a:r>
            <a:r>
              <a:rPr lang="en-US" dirty="0" err="1"/>
              <a:t>principales</a:t>
            </a:r>
            <a:r>
              <a:rPr lang="en-US" dirty="0"/>
              <a:t> y </a:t>
            </a:r>
            <a:r>
              <a:rPr lang="en-US" dirty="0" err="1"/>
              <a:t>su</a:t>
            </a:r>
            <a:r>
              <a:rPr lang="en-US" dirty="0"/>
              <a:t> </a:t>
            </a:r>
            <a:r>
              <a:rPr lang="es-ES_tradnl" noProof="0" dirty="0" err="1"/>
              <a:t>configuracion</a:t>
            </a:r>
            <a:r>
              <a:rPr lang="en-US" dirty="0"/>
              <a:t> </a:t>
            </a:r>
            <a:r>
              <a:rPr lang="en-US" dirty="0" err="1"/>
              <a:t>estandard</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continuamos</a:t>
            </a:r>
            <a:r>
              <a:rPr lang="en-US" dirty="0"/>
              <a:t> con los </a:t>
            </a:r>
            <a:r>
              <a:rPr lang="en-US" dirty="0" err="1"/>
              <a:t>tipos</a:t>
            </a:r>
            <a:r>
              <a:rPr lang="en-US" dirty="0"/>
              <a:t> de </a:t>
            </a:r>
            <a:r>
              <a:rPr lang="en-US" dirty="0" err="1"/>
              <a:t>fallas</a:t>
            </a:r>
            <a:r>
              <a:rPr lang="en-US" dirty="0"/>
              <a:t> que </a:t>
            </a:r>
            <a:r>
              <a:rPr lang="en-US" dirty="0" err="1"/>
              <a:t>identificamos</a:t>
            </a:r>
            <a:r>
              <a:rPr lang="en-US" dirty="0"/>
              <a:t> y </a:t>
            </a:r>
            <a:r>
              <a:rPr lang="en-US" dirty="0" err="1"/>
              <a:t>podemos</a:t>
            </a:r>
            <a:r>
              <a:rPr lang="en-US" dirty="0"/>
              <a:t> </a:t>
            </a:r>
            <a:r>
              <a:rPr lang="en-US" dirty="0" err="1"/>
              <a:t>encontrar</a:t>
            </a:r>
            <a:r>
              <a:rPr lang="en-US" dirty="0"/>
              <a:t> </a:t>
            </a:r>
            <a:r>
              <a:rPr lang="en-US" dirty="0" err="1"/>
              <a:t>en</a:t>
            </a:r>
            <a:r>
              <a:rPr lang="en-US" dirty="0"/>
              <a:t> los </a:t>
            </a:r>
            <a:r>
              <a:rPr lang="en-US" dirty="0" err="1"/>
              <a:t>sensores</a:t>
            </a:r>
            <a:r>
              <a:rPr lang="en-US" dirty="0"/>
              <a:t> junto con sus </a:t>
            </a:r>
            <a:r>
              <a:rPr lang="en-US" dirty="0" err="1"/>
              <a:t>formatos</a:t>
            </a:r>
            <a:r>
              <a:rPr lang="en-US" dirty="0"/>
              <a:t> y el </a:t>
            </a:r>
            <a:r>
              <a:rPr lang="en-US" dirty="0" err="1"/>
              <a:t>proceso</a:t>
            </a:r>
            <a:r>
              <a:rPr lang="en-US" dirty="0"/>
              <a:t> de </a:t>
            </a:r>
            <a:r>
              <a:rPr lang="en-US" dirty="0" err="1"/>
              <a:t>analisis</a:t>
            </a:r>
            <a:r>
              <a:rPr lang="en-US" dirty="0"/>
              <a:t> de sus </a:t>
            </a:r>
            <a:r>
              <a:rPr lang="en-US" dirty="0" err="1"/>
              <a:t>datos</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Por ultimo, </a:t>
            </a:r>
            <a:r>
              <a:rPr lang="en-US" dirty="0" err="1"/>
              <a:t>presentamos</a:t>
            </a:r>
            <a:r>
              <a:rPr lang="en-US" dirty="0"/>
              <a:t> el </a:t>
            </a:r>
            <a:r>
              <a:rPr lang="en-US" dirty="0" err="1"/>
              <a:t>método</a:t>
            </a:r>
            <a:r>
              <a:rPr lang="en-US" dirty="0"/>
              <a:t> </a:t>
            </a:r>
            <a:r>
              <a:rPr lang="en-US" dirty="0" err="1"/>
              <a:t>propuesto</a:t>
            </a:r>
            <a:r>
              <a:rPr lang="en-US" dirty="0"/>
              <a:t> para la </a:t>
            </a:r>
            <a:r>
              <a:rPr lang="en-US" dirty="0" err="1"/>
              <a:t>detección</a:t>
            </a:r>
            <a:r>
              <a:rPr lang="en-US" dirty="0"/>
              <a:t> de </a:t>
            </a:r>
            <a:r>
              <a:rPr lang="en-US" dirty="0" err="1"/>
              <a:t>anomalias</a:t>
            </a:r>
            <a:r>
              <a:rPr lang="en-US" dirty="0"/>
              <a:t> </a:t>
            </a:r>
            <a:r>
              <a:rPr lang="en-US" dirty="0" err="1"/>
              <a:t>en</a:t>
            </a:r>
            <a:r>
              <a:rPr lang="en-US" dirty="0"/>
              <a:t> los </a:t>
            </a:r>
            <a:r>
              <a:rPr lang="en-US" dirty="0" err="1"/>
              <a:t>sensores</a:t>
            </a:r>
            <a:r>
              <a:rPr lang="en-US" dirty="0"/>
              <a:t> y </a:t>
            </a:r>
            <a:r>
              <a:rPr lang="en-US" dirty="0" err="1"/>
              <a:t>finalizamos</a:t>
            </a:r>
            <a:r>
              <a:rPr lang="en-US" dirty="0"/>
              <a:t> con las </a:t>
            </a:r>
            <a:r>
              <a:rPr lang="en-US" dirty="0" err="1"/>
              <a:t>conclusiones</a:t>
            </a:r>
            <a:r>
              <a:rPr lang="en-US" dirty="0"/>
              <a:t> y </a:t>
            </a:r>
            <a:r>
              <a:rPr lang="en-US" dirty="0" err="1"/>
              <a:t>trabajos</a:t>
            </a:r>
            <a:r>
              <a:rPr lang="en-US" dirty="0"/>
              <a:t> </a:t>
            </a:r>
            <a:r>
              <a:rPr lang="en-US" dirty="0" err="1"/>
              <a:t>futuros</a:t>
            </a:r>
            <a:r>
              <a:rPr lang="en-US" dirty="0"/>
              <a:t>.</a:t>
            </a:r>
            <a:endParaRPr dirty="0"/>
          </a:p>
        </p:txBody>
      </p:sp>
      <p:sp>
        <p:nvSpPr>
          <p:cNvPr id="76" name="Google Shape;76;p2: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577956583_0_13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sz="1800" dirty="0">
                <a:solidFill>
                  <a:srgbClr val="434343"/>
                </a:solidFill>
              </a:rPr>
              <a:t>Las torres meteorologicas son estructuras de acero donde los componentes de medicion son situados. </a:t>
            </a:r>
          </a:p>
          <a:p>
            <a:pPr marL="0" lvl="0" indent="0" algn="l" rtl="0">
              <a:spcBef>
                <a:spcPts val="0"/>
              </a:spcBef>
              <a:spcAft>
                <a:spcPts val="0"/>
              </a:spcAft>
              <a:buNone/>
            </a:pPr>
            <a:endParaRPr lang="es-AR" sz="1800" dirty="0">
              <a:solidFill>
                <a:srgbClr val="434343"/>
              </a:solidFill>
            </a:endParaRPr>
          </a:p>
          <a:p>
            <a:pPr marL="0" lvl="0" indent="0" algn="l" rtl="0">
              <a:spcBef>
                <a:spcPts val="0"/>
              </a:spcBef>
              <a:spcAft>
                <a:spcPts val="0"/>
              </a:spcAft>
              <a:buNone/>
            </a:pPr>
            <a:r>
              <a:rPr lang="es-AR" sz="1800" dirty="0">
                <a:solidFill>
                  <a:srgbClr val="434343"/>
                </a:solidFill>
              </a:rPr>
              <a:t>Un gran problema en los sistemas de energía eólica y torres meteorológicas es el costo alto de operación y mantenimiento debido a su difícil acceso, a menudo en áreas remotas.</a:t>
            </a:r>
          </a:p>
          <a:p>
            <a:pPr marL="0" lvl="0" indent="0" algn="l" rtl="0">
              <a:spcBef>
                <a:spcPts val="0"/>
              </a:spcBef>
              <a:spcAft>
                <a:spcPts val="0"/>
              </a:spcAft>
              <a:buNone/>
            </a:pPr>
            <a:endParaRPr sz="1800" dirty="0">
              <a:solidFill>
                <a:srgbClr val="434343"/>
              </a:solidFill>
            </a:endParaRPr>
          </a:p>
          <a:p>
            <a:pPr marL="0" lvl="0" indent="0" algn="l" rtl="0">
              <a:spcBef>
                <a:spcPts val="0"/>
              </a:spcBef>
              <a:spcAft>
                <a:spcPts val="0"/>
              </a:spcAft>
              <a:buNone/>
            </a:pPr>
            <a:r>
              <a:rPr lang="es-AR" sz="1800" dirty="0">
                <a:solidFill>
                  <a:srgbClr val="434343"/>
                </a:solidFill>
              </a:rPr>
              <a:t>Es por eso que el monitoreo contínuo del estado de sus sensores, mediante algoritmos de detección de fallas automáticas, puede mejorar la confiabilidad y reducir costos de mantenimiento al detectar fallas antes de que lleguen a una etapa catastrófica y tambien eliminar mantenimiento programado innecesario.</a:t>
            </a:r>
          </a:p>
          <a:p>
            <a:pPr marL="0" lvl="0" indent="0" algn="l" rtl="0">
              <a:spcBef>
                <a:spcPts val="0"/>
              </a:spcBef>
              <a:spcAft>
                <a:spcPts val="0"/>
              </a:spcAft>
              <a:buClr>
                <a:schemeClr val="dk1"/>
              </a:buClr>
              <a:buSzPts val="1100"/>
              <a:buFont typeface="Arial"/>
              <a:buNone/>
            </a:pPr>
            <a:endParaRPr lang="en-US" sz="1800" dirty="0">
              <a:solidFill>
                <a:srgbClr val="434343"/>
              </a:solidFill>
            </a:endParaRPr>
          </a:p>
          <a:p>
            <a:pPr marL="0" lvl="0" indent="0" algn="l" rtl="0">
              <a:spcBef>
                <a:spcPts val="0"/>
              </a:spcBef>
              <a:spcAft>
                <a:spcPts val="0"/>
              </a:spcAft>
              <a:buClr>
                <a:schemeClr val="dk1"/>
              </a:buClr>
              <a:buSzPts val="1100"/>
              <a:buFont typeface="Arial"/>
              <a:buNone/>
            </a:pPr>
            <a:endParaRPr sz="1800" dirty="0">
              <a:solidFill>
                <a:srgbClr val="434343"/>
              </a:solidFill>
            </a:endParaRPr>
          </a:p>
        </p:txBody>
      </p:sp>
      <p:sp>
        <p:nvSpPr>
          <p:cNvPr id="94" name="Google Shape;94;g7577956583_0_13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2967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577956583_0_13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sz="1800" dirty="0">
                <a:solidFill>
                  <a:srgbClr val="434343"/>
                </a:solidFill>
              </a:rPr>
              <a:t>Una torre meteorologica tiene varios componentes entre ellos los anemometros, que son un dispositivo para medir la velocidad del viento. Esta compuesto por tres brazos horizontales en los cuales se encuentra una copa semiesferica al final de ellos.</a:t>
            </a:r>
          </a:p>
          <a:p>
            <a:pPr marL="0" lvl="0" indent="0" algn="l" rtl="0">
              <a:spcBef>
                <a:spcPts val="0"/>
              </a:spcBef>
              <a:spcAft>
                <a:spcPts val="0"/>
              </a:spcAft>
              <a:buClr>
                <a:schemeClr val="dk1"/>
              </a:buClr>
              <a:buSzPts val="1100"/>
              <a:buFont typeface="Arial"/>
              <a:buNone/>
            </a:pPr>
            <a:endParaRPr sz="1800" dirty="0">
              <a:solidFill>
                <a:srgbClr val="434343"/>
              </a:solidFill>
            </a:endParaRPr>
          </a:p>
        </p:txBody>
      </p:sp>
      <p:sp>
        <p:nvSpPr>
          <p:cNvPr id="94" name="Google Shape;94;g7577956583_0_13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577956583_0_13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sz="1800" dirty="0">
                <a:solidFill>
                  <a:srgbClr val="434343"/>
                </a:solidFill>
              </a:rPr>
              <a:t>Y tambien veletas. estas girangira bajo la influencia del viento marcando un angulo en relacion al norte verdadero.</a:t>
            </a:r>
          </a:p>
        </p:txBody>
      </p:sp>
      <p:sp>
        <p:nvSpPr>
          <p:cNvPr id="94" name="Google Shape;94;g7577956583_0_13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475466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7577956583_0_135: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sz="1800" dirty="0">
                <a:solidFill>
                  <a:srgbClr val="434343"/>
                </a:solidFill>
              </a:rPr>
              <a:t>Usualmente, una torre meteorologica está compuesta por 6 anemometros, situados de a pares a diferentes alturas para tener redundancia en las medidas, dos veletas situadas a la misma altura y un data logger que registra las mediciones de los sensores y almacena estos datos con una frecuencia de muestreo definida. En nuestro caso se almacenan las mediciones de los sensores cada 10 minutos</a:t>
            </a:r>
            <a:endParaRPr sz="1800" dirty="0">
              <a:solidFill>
                <a:srgbClr val="434343"/>
              </a:solidFill>
            </a:endParaRPr>
          </a:p>
        </p:txBody>
      </p:sp>
      <p:sp>
        <p:nvSpPr>
          <p:cNvPr id="94" name="Google Shape;94;g7577956583_0_135: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917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7577956583_0_118: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En</a:t>
            </a:r>
            <a:r>
              <a:rPr lang="en-US" dirty="0"/>
              <a:t> </a:t>
            </a:r>
            <a:r>
              <a:rPr lang="en-US" dirty="0" err="1"/>
              <a:t>estos</a:t>
            </a:r>
            <a:r>
              <a:rPr lang="en-US" dirty="0"/>
              <a:t> </a:t>
            </a:r>
            <a:r>
              <a:rPr lang="en-US" dirty="0" err="1"/>
              <a:t>sensores</a:t>
            </a:r>
            <a:r>
              <a:rPr lang="en-US" dirty="0"/>
              <a:t>, </a:t>
            </a:r>
            <a:r>
              <a:rPr lang="en-US" dirty="0" err="1"/>
              <a:t>encontramos</a:t>
            </a:r>
            <a:r>
              <a:rPr lang="en-US" dirty="0"/>
              <a:t> </a:t>
            </a:r>
            <a:r>
              <a:rPr lang="en-US" dirty="0" err="1"/>
              <a:t>principalmente</a:t>
            </a:r>
            <a:r>
              <a:rPr lang="en-US" dirty="0"/>
              <a:t> 3 </a:t>
            </a:r>
            <a:r>
              <a:rPr lang="en-US" dirty="0" err="1"/>
              <a:t>fallas</a:t>
            </a:r>
            <a:r>
              <a:rPr lang="en-US" dirty="0"/>
              <a:t> </a:t>
            </a:r>
            <a:r>
              <a:rPr lang="en-US" dirty="0" err="1"/>
              <a:t>caracteristicas</a:t>
            </a:r>
            <a:r>
              <a:rPr lang="en-US" dirty="0"/>
              <a:t>. </a:t>
            </a:r>
            <a:r>
              <a:rPr lang="en-US" dirty="0" err="1"/>
              <a:t>Fallas</a:t>
            </a:r>
            <a:r>
              <a:rPr lang="en-US" dirty="0"/>
              <a:t> </a:t>
            </a:r>
            <a:r>
              <a:rPr lang="en-US" dirty="0" err="1"/>
              <a:t>mecánicas</a:t>
            </a:r>
            <a:r>
              <a:rPr lang="en-US" dirty="0"/>
              <a:t>, </a:t>
            </a:r>
            <a:r>
              <a:rPr lang="en-US" dirty="0" err="1"/>
              <a:t>fallas</a:t>
            </a:r>
            <a:r>
              <a:rPr lang="en-US" dirty="0"/>
              <a:t> de </a:t>
            </a:r>
            <a:r>
              <a:rPr lang="en-US" dirty="0" err="1"/>
              <a:t>conexión</a:t>
            </a:r>
            <a:r>
              <a:rPr lang="en-US" dirty="0"/>
              <a:t> y </a:t>
            </a:r>
            <a:r>
              <a:rPr lang="en-US" dirty="0" err="1"/>
              <a:t>fallas</a:t>
            </a:r>
            <a:r>
              <a:rPr lang="en-US" dirty="0"/>
              <a:t> de </a:t>
            </a:r>
            <a:r>
              <a:rPr lang="en-US" dirty="0" err="1"/>
              <a:t>calibración</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 </a:t>
            </a:r>
            <a:r>
              <a:rPr lang="en-US" dirty="0" err="1"/>
              <a:t>fallas</a:t>
            </a:r>
            <a:r>
              <a:rPr lang="en-US" dirty="0"/>
              <a:t> </a:t>
            </a:r>
            <a:r>
              <a:rPr lang="en-US" dirty="0" err="1"/>
              <a:t>mecanicas</a:t>
            </a:r>
            <a:r>
              <a:rPr lang="en-US" dirty="0"/>
              <a:t>, </a:t>
            </a:r>
            <a:r>
              <a:rPr lang="en-US" dirty="0" err="1"/>
              <a:t>en</a:t>
            </a:r>
            <a:r>
              <a:rPr lang="en-US" dirty="0"/>
              <a:t> una veleta de </a:t>
            </a:r>
            <a:r>
              <a:rPr lang="en-US" dirty="0" err="1"/>
              <a:t>viento</a:t>
            </a:r>
            <a:r>
              <a:rPr lang="en-US" dirty="0"/>
              <a:t> </a:t>
            </a:r>
            <a:r>
              <a:rPr lang="en-US" dirty="0" err="1"/>
              <a:t>corresponden</a:t>
            </a:r>
            <a:r>
              <a:rPr lang="en-US" dirty="0"/>
              <a:t> a una </a:t>
            </a:r>
            <a:r>
              <a:rPr lang="en-US" dirty="0" err="1"/>
              <a:t>rotura</a:t>
            </a:r>
            <a:r>
              <a:rPr lang="en-US" dirty="0"/>
              <a:t> </a:t>
            </a:r>
            <a:r>
              <a:rPr lang="en-US" dirty="0" err="1"/>
              <a:t>en</a:t>
            </a:r>
            <a:r>
              <a:rPr lang="en-US" dirty="0"/>
              <a:t> la cola o la cabeza del </a:t>
            </a:r>
            <a:r>
              <a:rPr lang="en-US" dirty="0" err="1"/>
              <a:t>instrumento</a:t>
            </a:r>
            <a:r>
              <a:rPr lang="en-US" dirty="0"/>
              <a:t>, </a:t>
            </a:r>
            <a:r>
              <a:rPr lang="en-US" dirty="0" err="1"/>
              <a:t>usualmente</a:t>
            </a:r>
            <a:r>
              <a:rPr lang="en-US" dirty="0"/>
              <a:t> </a:t>
            </a:r>
            <a:r>
              <a:rPr lang="en-US" dirty="0" err="1"/>
              <a:t>producidos</a:t>
            </a:r>
            <a:r>
              <a:rPr lang="en-US" dirty="0"/>
              <a:t> por </a:t>
            </a:r>
            <a:r>
              <a:rPr lang="en-US" dirty="0" err="1"/>
              <a:t>rayos</a:t>
            </a:r>
            <a:r>
              <a:rPr lang="en-US" dirty="0"/>
              <a:t> o </a:t>
            </a:r>
            <a:r>
              <a:rPr lang="en-US" dirty="0" err="1"/>
              <a:t>tormentas</a:t>
            </a:r>
            <a:r>
              <a:rPr lang="en-US" dirty="0"/>
              <a:t> de </a:t>
            </a:r>
            <a:r>
              <a:rPr lang="en-US" dirty="0" err="1"/>
              <a:t>granizo</a:t>
            </a:r>
            <a:r>
              <a:rPr lang="en-US" dirty="0"/>
              <a:t>. </a:t>
            </a:r>
            <a:r>
              <a:rPr lang="en-US" dirty="0" err="1"/>
              <a:t>También</a:t>
            </a:r>
            <a:r>
              <a:rPr lang="en-US" dirty="0"/>
              <a:t>, se </a:t>
            </a:r>
            <a:r>
              <a:rPr lang="en-US" dirty="0" err="1"/>
              <a:t>puede</a:t>
            </a:r>
            <a:r>
              <a:rPr lang="en-US" dirty="0"/>
              <a:t> </a:t>
            </a:r>
            <a:r>
              <a:rPr lang="en-US" dirty="0" err="1"/>
              <a:t>dar</a:t>
            </a:r>
            <a:r>
              <a:rPr lang="en-US" dirty="0"/>
              <a:t> un </a:t>
            </a:r>
            <a:r>
              <a:rPr lang="en-US" dirty="0" err="1"/>
              <a:t>bloqueo</a:t>
            </a:r>
            <a:r>
              <a:rPr lang="en-US" dirty="0"/>
              <a:t> de la veleta </a:t>
            </a:r>
            <a:r>
              <a:rPr lang="en-US" dirty="0" err="1"/>
              <a:t>provocando</a:t>
            </a:r>
            <a:r>
              <a:rPr lang="en-US" dirty="0"/>
              <a:t> una </a:t>
            </a:r>
            <a:r>
              <a:rPr lang="en-US" dirty="0" err="1"/>
              <a:t>dirección</a:t>
            </a:r>
            <a:r>
              <a:rPr lang="en-US" dirty="0"/>
              <a:t> </a:t>
            </a:r>
            <a:r>
              <a:rPr lang="en-US" dirty="0" err="1"/>
              <a:t>fija</a:t>
            </a:r>
            <a:r>
              <a:rPr lang="en-US" dirty="0"/>
              <a:t> del </a:t>
            </a:r>
            <a:r>
              <a:rPr lang="en-US" dirty="0" err="1"/>
              <a:t>viento</a:t>
            </a:r>
            <a:r>
              <a:rPr lang="en-US" dirty="0"/>
              <a:t> poco </a:t>
            </a:r>
            <a:r>
              <a:rPr lang="en-US" dirty="0" err="1"/>
              <a:t>realista</a:t>
            </a:r>
            <a:r>
              <a:rPr lang="en-US" dirty="0"/>
              <a:t> </a:t>
            </a:r>
            <a:r>
              <a:rPr lang="en-US" dirty="0" err="1"/>
              <a:t>durante</a:t>
            </a:r>
            <a:r>
              <a:rPr lang="en-US" dirty="0"/>
              <a:t> un largo </a:t>
            </a:r>
            <a:r>
              <a:rPr lang="en-US" dirty="0" err="1"/>
              <a:t>periodo</a:t>
            </a:r>
            <a:r>
              <a:rPr lang="en-US" dirty="0"/>
              <a:t> de </a:t>
            </a:r>
            <a:r>
              <a:rPr lang="en-US" dirty="0" err="1"/>
              <a:t>tiempo</a:t>
            </a:r>
            <a:r>
              <a:rPr lang="en-US" dirty="0"/>
              <a:t>. </a:t>
            </a:r>
            <a:r>
              <a:rPr lang="en-US" dirty="0" err="1"/>
              <a:t>En</a:t>
            </a:r>
            <a:r>
              <a:rPr lang="en-US" dirty="0"/>
              <a:t> el </a:t>
            </a:r>
            <a:r>
              <a:rPr lang="en-US" dirty="0" err="1"/>
              <a:t>caso</a:t>
            </a:r>
            <a:r>
              <a:rPr lang="en-US" dirty="0"/>
              <a:t> de los </a:t>
            </a:r>
            <a:r>
              <a:rPr lang="en-US" dirty="0" err="1"/>
              <a:t>anemometros</a:t>
            </a:r>
            <a:r>
              <a:rPr lang="en-US" dirty="0"/>
              <a:t>, </a:t>
            </a:r>
            <a:r>
              <a:rPr lang="en-US" dirty="0" err="1"/>
              <a:t>rayos</a:t>
            </a:r>
            <a:r>
              <a:rPr lang="en-US" dirty="0"/>
              <a:t> y </a:t>
            </a:r>
            <a:r>
              <a:rPr lang="en-US" dirty="0" err="1"/>
              <a:t>tormentas</a:t>
            </a:r>
            <a:r>
              <a:rPr lang="en-US" dirty="0"/>
              <a:t> de </a:t>
            </a:r>
            <a:r>
              <a:rPr lang="en-US" dirty="0" err="1"/>
              <a:t>granizo</a:t>
            </a:r>
            <a:r>
              <a:rPr lang="en-US" dirty="0"/>
              <a:t> </a:t>
            </a:r>
            <a:r>
              <a:rPr lang="en-US" dirty="0" err="1"/>
              <a:t>pueden</a:t>
            </a:r>
            <a:r>
              <a:rPr lang="en-US" dirty="0"/>
              <a:t> romper las </a:t>
            </a:r>
            <a:r>
              <a:rPr lang="en-US" dirty="0" err="1"/>
              <a:t>cucharas</a:t>
            </a:r>
            <a:r>
              <a:rPr lang="en-US" dirty="0"/>
              <a:t>, </a:t>
            </a:r>
            <a:r>
              <a:rPr lang="en-US" dirty="0" err="1"/>
              <a:t>provocando</a:t>
            </a:r>
            <a:r>
              <a:rPr lang="en-US" dirty="0"/>
              <a:t> </a:t>
            </a:r>
            <a:r>
              <a:rPr lang="en-US" dirty="0" err="1"/>
              <a:t>medidas</a:t>
            </a:r>
            <a:r>
              <a:rPr lang="en-US" dirty="0"/>
              <a:t> tanto </a:t>
            </a:r>
            <a:r>
              <a:rPr lang="en-US" dirty="0" err="1"/>
              <a:t>mayores</a:t>
            </a:r>
            <a:r>
              <a:rPr lang="en-US" dirty="0"/>
              <a:t> </a:t>
            </a:r>
            <a:r>
              <a:rPr lang="en-US" dirty="0" err="1"/>
              <a:t>como</a:t>
            </a:r>
            <a:r>
              <a:rPr lang="en-US" dirty="0"/>
              <a:t> </a:t>
            </a:r>
            <a:r>
              <a:rPr lang="en-US" dirty="0" err="1"/>
              <a:t>menores</a:t>
            </a:r>
            <a:r>
              <a:rPr lang="en-US" dirty="0"/>
              <a:t> al valor real, </a:t>
            </a:r>
            <a:r>
              <a:rPr lang="en-US" dirty="0" err="1"/>
              <a:t>dependiendo</a:t>
            </a:r>
            <a:r>
              <a:rPr lang="en-US" dirty="0"/>
              <a:t> del </a:t>
            </a:r>
            <a:r>
              <a:rPr lang="en-US" dirty="0" err="1"/>
              <a:t>tipo</a:t>
            </a:r>
            <a:r>
              <a:rPr lang="en-US" dirty="0"/>
              <a:t> de </a:t>
            </a:r>
            <a:r>
              <a:rPr lang="en-US" dirty="0" err="1"/>
              <a:t>rotura</a:t>
            </a:r>
            <a:r>
              <a:rPr lang="en-US" dirty="0"/>
              <a:t>. Tambien se </a:t>
            </a:r>
            <a:r>
              <a:rPr lang="en-US" dirty="0" err="1"/>
              <a:t>puede</a:t>
            </a:r>
            <a:r>
              <a:rPr lang="en-US" dirty="0"/>
              <a:t> </a:t>
            </a:r>
            <a:r>
              <a:rPr lang="en-US" dirty="0" err="1"/>
              <a:t>dar</a:t>
            </a:r>
            <a:r>
              <a:rPr lang="en-US" dirty="0"/>
              <a:t> un </a:t>
            </a:r>
            <a:r>
              <a:rPr lang="en-US" dirty="0" err="1"/>
              <a:t>bloqueo</a:t>
            </a:r>
            <a:r>
              <a:rPr lang="en-US" dirty="0"/>
              <a:t> que </a:t>
            </a:r>
            <a:r>
              <a:rPr lang="en-US" dirty="0" err="1"/>
              <a:t>dificulte</a:t>
            </a:r>
            <a:r>
              <a:rPr lang="en-US" dirty="0"/>
              <a:t> la </a:t>
            </a:r>
            <a:r>
              <a:rPr lang="en-US" dirty="0" err="1"/>
              <a:t>rotación</a:t>
            </a:r>
            <a:r>
              <a:rPr lang="en-US" dirty="0"/>
              <a:t> de las </a:t>
            </a:r>
          </a:p>
          <a:p>
            <a:pPr marL="0" lvl="0" indent="0" algn="l" rtl="0">
              <a:spcBef>
                <a:spcPts val="0"/>
              </a:spcBef>
              <a:spcAft>
                <a:spcPts val="0"/>
              </a:spcAft>
              <a:buNone/>
            </a:pPr>
            <a:r>
              <a:rPr lang="en-US" dirty="0" err="1"/>
              <a:t>copas</a:t>
            </a:r>
            <a:r>
              <a:rPr lang="en-US" dirty="0"/>
              <a:t>, </a:t>
            </a:r>
            <a:r>
              <a:rPr lang="en-US" dirty="0" err="1"/>
              <a:t>estos</a:t>
            </a:r>
            <a:r>
              <a:rPr lang="en-US" dirty="0"/>
              <a:t> se </a:t>
            </a:r>
            <a:r>
              <a:rPr lang="en-US" dirty="0" err="1"/>
              <a:t>manifiestan</a:t>
            </a:r>
            <a:r>
              <a:rPr lang="en-US" dirty="0"/>
              <a:t> </a:t>
            </a:r>
            <a:r>
              <a:rPr lang="en-US" dirty="0" err="1"/>
              <a:t>en</a:t>
            </a:r>
            <a:r>
              <a:rPr lang="en-US" dirty="0"/>
              <a:t> </a:t>
            </a:r>
            <a:r>
              <a:rPr lang="en-US" dirty="0" err="1"/>
              <a:t>determinadas</a:t>
            </a:r>
            <a:r>
              <a:rPr lang="en-US" dirty="0"/>
              <a:t> </a:t>
            </a:r>
            <a:r>
              <a:rPr lang="en-US" dirty="0" err="1"/>
              <a:t>condiciones</a:t>
            </a:r>
            <a:r>
              <a:rPr lang="en-US" dirty="0"/>
              <a:t> de </a:t>
            </a:r>
            <a:r>
              <a:rPr lang="en-US" dirty="0" err="1"/>
              <a:t>viento</a:t>
            </a:r>
            <a:r>
              <a:rPr lang="en-US" dirty="0"/>
              <a:t>, por </a:t>
            </a:r>
            <a:r>
              <a:rPr lang="en-US" dirty="0" err="1"/>
              <a:t>ejemplo</a:t>
            </a:r>
            <a:r>
              <a:rPr lang="en-US" dirty="0"/>
              <a:t> </a:t>
            </a:r>
            <a:r>
              <a:rPr lang="en-US" dirty="0" err="1"/>
              <a:t>cuando</a:t>
            </a:r>
            <a:r>
              <a:rPr lang="en-US" dirty="0"/>
              <a:t> la </a:t>
            </a:r>
            <a:r>
              <a:rPr lang="en-US" dirty="0" err="1"/>
              <a:t>velocidad</a:t>
            </a:r>
            <a:r>
              <a:rPr lang="en-US" dirty="0"/>
              <a:t> es </a:t>
            </a:r>
            <a:r>
              <a:rPr lang="en-US" dirty="0" err="1"/>
              <a:t>baja</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 </a:t>
            </a:r>
            <a:r>
              <a:rPr lang="en-US" dirty="0" err="1"/>
              <a:t>fallas</a:t>
            </a:r>
            <a:r>
              <a:rPr lang="en-US" dirty="0"/>
              <a:t> de </a:t>
            </a:r>
            <a:r>
              <a:rPr lang="en-US" dirty="0" err="1"/>
              <a:t>conexión</a:t>
            </a:r>
            <a:r>
              <a:rPr lang="en-US" dirty="0"/>
              <a:t> se </a:t>
            </a:r>
            <a:r>
              <a:rPr lang="en-US" dirty="0" err="1"/>
              <a:t>deben</a:t>
            </a:r>
            <a:r>
              <a:rPr lang="en-US" dirty="0"/>
              <a:t> a </a:t>
            </a:r>
            <a:r>
              <a:rPr lang="en-US" dirty="0" err="1"/>
              <a:t>conectores</a:t>
            </a:r>
            <a:r>
              <a:rPr lang="en-US" dirty="0"/>
              <a:t> </a:t>
            </a:r>
            <a:r>
              <a:rPr lang="en-US" dirty="0" err="1"/>
              <a:t>defectuosos</a:t>
            </a:r>
            <a:r>
              <a:rPr lang="en-US" dirty="0"/>
              <a:t> </a:t>
            </a:r>
            <a:r>
              <a:rPr lang="en-US" dirty="0" err="1"/>
              <a:t>en</a:t>
            </a:r>
            <a:r>
              <a:rPr lang="en-US" dirty="0"/>
              <a:t> los </a:t>
            </a:r>
            <a:r>
              <a:rPr lang="en-US" dirty="0" err="1"/>
              <a:t>sensores</a:t>
            </a:r>
            <a:r>
              <a:rPr lang="en-US" dirty="0"/>
              <a:t>, los cables y el data logger. </a:t>
            </a:r>
            <a:r>
              <a:rPr lang="en-US" dirty="0" err="1"/>
              <a:t>Estos</a:t>
            </a:r>
            <a:r>
              <a:rPr lang="en-US" dirty="0"/>
              <a:t> </a:t>
            </a:r>
            <a:r>
              <a:rPr lang="en-US" dirty="0" err="1"/>
              <a:t>provocan</a:t>
            </a:r>
            <a:r>
              <a:rPr lang="en-US" dirty="0"/>
              <a:t> una </a:t>
            </a:r>
            <a:r>
              <a:rPr lang="en-US" dirty="0" err="1"/>
              <a:t>medida</a:t>
            </a:r>
            <a:r>
              <a:rPr lang="en-US" dirty="0"/>
              <a:t> </a:t>
            </a:r>
            <a:r>
              <a:rPr lang="en-US" dirty="0" err="1"/>
              <a:t>inestable</a:t>
            </a:r>
            <a:r>
              <a:rPr lang="en-US" dirty="0"/>
              <a:t> que </a:t>
            </a:r>
            <a:r>
              <a:rPr lang="en-US" dirty="0" err="1"/>
              <a:t>puede</a:t>
            </a:r>
            <a:r>
              <a:rPr lang="en-US" dirty="0"/>
              <a:t> </a:t>
            </a:r>
            <a:r>
              <a:rPr lang="en-US" dirty="0" err="1"/>
              <a:t>durar</a:t>
            </a:r>
            <a:r>
              <a:rPr lang="en-US" dirty="0"/>
              <a:t> un largo </a:t>
            </a:r>
            <a:r>
              <a:rPr lang="en-US" dirty="0" err="1"/>
              <a:t>periodo</a:t>
            </a:r>
            <a:r>
              <a:rPr lang="en-US" dirty="0"/>
              <a:t> de </a:t>
            </a:r>
            <a:r>
              <a:rPr lang="en-US" dirty="0" err="1"/>
              <a:t>tiempo</a:t>
            </a:r>
            <a:r>
              <a:rPr lang="en-US" dirty="0"/>
              <a:t> y se </a:t>
            </a:r>
            <a:r>
              <a:rPr lang="en-US" dirty="0" err="1"/>
              <a:t>reflejan</a:t>
            </a:r>
            <a:r>
              <a:rPr lang="en-US" dirty="0"/>
              <a:t> </a:t>
            </a:r>
            <a:r>
              <a:rPr lang="en-US" dirty="0" err="1"/>
              <a:t>como</a:t>
            </a:r>
            <a:r>
              <a:rPr lang="en-US" dirty="0"/>
              <a:t> </a:t>
            </a:r>
            <a:r>
              <a:rPr lang="en-US" dirty="0" err="1"/>
              <a:t>valores</a:t>
            </a:r>
            <a:r>
              <a:rPr lang="en-US" dirty="0"/>
              <a:t> </a:t>
            </a:r>
            <a:r>
              <a:rPr lang="en-US" dirty="0" err="1"/>
              <a:t>intermitentes</a:t>
            </a:r>
            <a:r>
              <a:rPr lang="en-US" dirty="0"/>
              <a:t> o </a:t>
            </a:r>
            <a:r>
              <a:rPr lang="en-US" dirty="0" err="1"/>
              <a:t>pueden</a:t>
            </a:r>
            <a:r>
              <a:rPr lang="en-US" dirty="0"/>
              <a:t> pasar </a:t>
            </a:r>
            <a:r>
              <a:rPr lang="en-US" dirty="0" err="1"/>
              <a:t>en</a:t>
            </a:r>
            <a:r>
              <a:rPr lang="en-US" dirty="0"/>
              <a:t> medio de la </a:t>
            </a:r>
            <a:r>
              <a:rPr lang="en-US" dirty="0" err="1"/>
              <a:t>frecuencia</a:t>
            </a:r>
            <a:r>
              <a:rPr lang="en-US" dirty="0"/>
              <a:t> de </a:t>
            </a:r>
            <a:r>
              <a:rPr lang="en-US" dirty="0" err="1"/>
              <a:t>muestreo</a:t>
            </a:r>
            <a:r>
              <a:rPr lang="en-US" dirty="0"/>
              <a:t> </a:t>
            </a:r>
            <a:r>
              <a:rPr lang="en-US" dirty="0" err="1"/>
              <a:t>haciendo</a:t>
            </a:r>
            <a:r>
              <a:rPr lang="en-US" dirty="0"/>
              <a:t> a la </a:t>
            </a:r>
            <a:r>
              <a:rPr lang="en-US" dirty="0" err="1"/>
              <a:t>desviación</a:t>
            </a:r>
            <a:r>
              <a:rPr lang="en-US" dirty="0"/>
              <a:t> </a:t>
            </a:r>
            <a:r>
              <a:rPr lang="en-US" dirty="0" err="1"/>
              <a:t>estandar</a:t>
            </a:r>
            <a:r>
              <a:rPr lang="en-US" dirty="0"/>
              <a:t> mas </a:t>
            </a:r>
            <a:r>
              <a:rPr lang="en-US" dirty="0" err="1"/>
              <a:t>grande</a:t>
            </a:r>
            <a:r>
              <a:rPr lang="en-US" dirty="0"/>
              <a:t> de lo habitual.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Las </a:t>
            </a:r>
            <a:r>
              <a:rPr lang="en-US" dirty="0" err="1"/>
              <a:t>fallas</a:t>
            </a:r>
            <a:r>
              <a:rPr lang="en-US" dirty="0"/>
              <a:t> de </a:t>
            </a:r>
            <a:r>
              <a:rPr lang="en-US" dirty="0" err="1"/>
              <a:t>calibración</a:t>
            </a:r>
            <a:r>
              <a:rPr lang="en-US" dirty="0"/>
              <a:t> son </a:t>
            </a:r>
            <a:r>
              <a:rPr lang="en-US" dirty="0" err="1"/>
              <a:t>debido</a:t>
            </a:r>
            <a:r>
              <a:rPr lang="en-US" dirty="0"/>
              <a:t> a una mal </a:t>
            </a:r>
            <a:r>
              <a:rPr lang="en-US" dirty="0" err="1"/>
              <a:t>configuarcion</a:t>
            </a:r>
            <a:r>
              <a:rPr lang="en-US" dirty="0"/>
              <a:t> del data logger, </a:t>
            </a:r>
            <a:r>
              <a:rPr lang="en-US" dirty="0" err="1"/>
              <a:t>puede</a:t>
            </a:r>
            <a:r>
              <a:rPr lang="en-US" dirty="0"/>
              <a:t> </a:t>
            </a:r>
            <a:r>
              <a:rPr lang="en-US" dirty="0" err="1"/>
              <a:t>ocurrir</a:t>
            </a:r>
            <a:r>
              <a:rPr lang="en-US" dirty="0"/>
              <a:t> </a:t>
            </a:r>
            <a:r>
              <a:rPr lang="en-US" dirty="0" err="1"/>
              <a:t>cuando</a:t>
            </a:r>
            <a:r>
              <a:rPr lang="en-US" dirty="0"/>
              <a:t> es </a:t>
            </a:r>
            <a:r>
              <a:rPr lang="en-US" dirty="0" err="1"/>
              <a:t>inicializado</a:t>
            </a:r>
            <a:r>
              <a:rPr lang="en-US" dirty="0"/>
              <a:t> o </a:t>
            </a:r>
            <a:r>
              <a:rPr lang="en-US" dirty="0" err="1"/>
              <a:t>cuando</a:t>
            </a:r>
            <a:r>
              <a:rPr lang="en-US" dirty="0"/>
              <a:t> se </a:t>
            </a:r>
            <a:r>
              <a:rPr lang="en-US" dirty="0" err="1"/>
              <a:t>reemplaza</a:t>
            </a:r>
            <a:r>
              <a:rPr lang="en-US" dirty="0"/>
              <a:t> un sensor por uno nuevo con una </a:t>
            </a:r>
            <a:r>
              <a:rPr lang="en-US" dirty="0" err="1"/>
              <a:t>configuracion</a:t>
            </a:r>
            <a:r>
              <a:rPr lang="en-US" dirty="0"/>
              <a:t> </a:t>
            </a:r>
            <a:r>
              <a:rPr lang="en-US" dirty="0" err="1"/>
              <a:t>distinta</a:t>
            </a:r>
            <a:r>
              <a:rPr lang="en-US" dirty="0"/>
              <a:t> al anterior y se </a:t>
            </a:r>
            <a:r>
              <a:rPr lang="en-US" dirty="0" err="1"/>
              <a:t>olvida</a:t>
            </a:r>
            <a:r>
              <a:rPr lang="en-US" dirty="0"/>
              <a:t> </a:t>
            </a:r>
            <a:r>
              <a:rPr lang="en-US" dirty="0" err="1"/>
              <a:t>actualizar</a:t>
            </a:r>
            <a:r>
              <a:rPr lang="en-US" dirty="0"/>
              <a:t> </a:t>
            </a:r>
            <a:r>
              <a:rPr lang="en-US" dirty="0" err="1"/>
              <a:t>esto</a:t>
            </a:r>
            <a:r>
              <a:rPr lang="en-US" dirty="0"/>
              <a:t> </a:t>
            </a:r>
            <a:r>
              <a:rPr lang="en-US" dirty="0" err="1"/>
              <a:t>en</a:t>
            </a:r>
            <a:r>
              <a:rPr lang="en-US" dirty="0"/>
              <a:t> el data logger. </a:t>
            </a:r>
            <a:r>
              <a:rPr lang="en-US" dirty="0" err="1"/>
              <a:t>Estas</a:t>
            </a:r>
            <a:r>
              <a:rPr lang="en-US" dirty="0"/>
              <a:t> </a:t>
            </a:r>
            <a:r>
              <a:rPr lang="en-US" dirty="0" err="1"/>
              <a:t>fallas</a:t>
            </a:r>
            <a:r>
              <a:rPr lang="en-US" dirty="0"/>
              <a:t> son </a:t>
            </a:r>
            <a:r>
              <a:rPr lang="en-US" dirty="0" err="1"/>
              <a:t>facilmente</a:t>
            </a:r>
            <a:r>
              <a:rPr lang="en-US" dirty="0"/>
              <a:t> </a:t>
            </a:r>
            <a:r>
              <a:rPr lang="en-US" dirty="0" err="1"/>
              <a:t>reconocibles</a:t>
            </a:r>
            <a:r>
              <a:rPr lang="en-US" dirty="0"/>
              <a:t> </a:t>
            </a:r>
            <a:r>
              <a:rPr lang="en-US" dirty="0" err="1"/>
              <a:t>en</a:t>
            </a:r>
            <a:r>
              <a:rPr lang="en-US" dirty="0"/>
              <a:t> los </a:t>
            </a:r>
            <a:r>
              <a:rPr lang="en-US" dirty="0" err="1"/>
              <a:t>datos</a:t>
            </a:r>
            <a:r>
              <a:rPr lang="en-US" dirty="0"/>
              <a:t>, </a:t>
            </a:r>
            <a:r>
              <a:rPr lang="en-US" dirty="0" err="1"/>
              <a:t>ya</a:t>
            </a:r>
            <a:r>
              <a:rPr lang="en-US" dirty="0"/>
              <a:t> que sus </a:t>
            </a:r>
            <a:r>
              <a:rPr lang="en-US" dirty="0" err="1"/>
              <a:t>mediciones</a:t>
            </a:r>
            <a:r>
              <a:rPr lang="en-US" dirty="0"/>
              <a:t> </a:t>
            </a:r>
            <a:r>
              <a:rPr lang="en-US" dirty="0" err="1"/>
              <a:t>tienen</a:t>
            </a:r>
            <a:r>
              <a:rPr lang="en-US" dirty="0"/>
              <a:t> un </a:t>
            </a:r>
            <a:r>
              <a:rPr lang="en-US" dirty="0" err="1"/>
              <a:t>desplazamiento</a:t>
            </a:r>
            <a:r>
              <a:rPr lang="en-US" dirty="0"/>
              <a:t> </a:t>
            </a:r>
            <a:r>
              <a:rPr lang="en-US" dirty="0" err="1"/>
              <a:t>constante</a:t>
            </a:r>
            <a:r>
              <a:rPr lang="en-US" dirty="0"/>
              <a:t> </a:t>
            </a:r>
            <a:r>
              <a:rPr lang="en-US" dirty="0" err="1"/>
              <a:t>comparado</a:t>
            </a:r>
            <a:r>
              <a:rPr lang="en-US" dirty="0"/>
              <a:t> con los </a:t>
            </a:r>
            <a:r>
              <a:rPr lang="en-US" dirty="0" err="1"/>
              <a:t>sensores</a:t>
            </a:r>
            <a:r>
              <a:rPr lang="en-US" dirty="0"/>
              <a:t> bien </a:t>
            </a:r>
            <a:r>
              <a:rPr lang="en-US" dirty="0" err="1"/>
              <a:t>configurados</a:t>
            </a:r>
            <a:r>
              <a:rPr lang="en-US" dirty="0"/>
              <a:t>.</a:t>
            </a:r>
          </a:p>
          <a:p>
            <a:pPr marL="0" lvl="0" indent="0" algn="l" rtl="0">
              <a:spcBef>
                <a:spcPts val="0"/>
              </a:spcBef>
              <a:spcAft>
                <a:spcPts val="0"/>
              </a:spcAft>
              <a:buNone/>
            </a:pPr>
            <a:endParaRPr dirty="0"/>
          </a:p>
        </p:txBody>
      </p:sp>
      <p:sp>
        <p:nvSpPr>
          <p:cNvPr id="116" name="Google Shape;116;g7577956583_0_118: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577956583_0_1: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AR" sz="1800" dirty="0">
                <a:solidFill>
                  <a:srgbClr val="434343"/>
                </a:solidFill>
              </a:rPr>
              <a:t>Una de las premisas en las cuales se basa nuestro analisis es sobre el perfil vertical del viento.</a:t>
            </a:r>
          </a:p>
          <a:p>
            <a:pPr marL="0" lvl="0" indent="0" algn="l" rtl="0">
              <a:spcBef>
                <a:spcPts val="0"/>
              </a:spcBef>
              <a:spcAft>
                <a:spcPts val="0"/>
              </a:spcAft>
              <a:buNone/>
            </a:pPr>
            <a:r>
              <a:rPr lang="es-AR" sz="1800" dirty="0">
                <a:solidFill>
                  <a:srgbClr val="434343"/>
                </a:solidFill>
              </a:rPr>
              <a:t>La velocidad del viento varía con la altura y depende fundamentalmente de la naturaleza del terreno sobre el cual se desplazan las masas de aire.</a:t>
            </a:r>
            <a:endParaRPr sz="1800" dirty="0">
              <a:solidFill>
                <a:srgbClr val="434343"/>
              </a:solidFill>
            </a:endParaRPr>
          </a:p>
          <a:p>
            <a:pPr marL="0" lvl="0" indent="0" algn="l" rtl="0">
              <a:spcBef>
                <a:spcPts val="0"/>
              </a:spcBef>
              <a:spcAft>
                <a:spcPts val="0"/>
              </a:spcAft>
              <a:buClr>
                <a:schemeClr val="dk1"/>
              </a:buClr>
              <a:buSzPts val="1100"/>
              <a:buFont typeface="Arial"/>
              <a:buNone/>
            </a:pPr>
            <a:r>
              <a:rPr lang="es-AR" sz="1800" dirty="0">
                <a:solidFill>
                  <a:srgbClr val="434343"/>
                </a:solidFill>
              </a:rPr>
              <a:t>Donde V</a:t>
            </a:r>
            <a:r>
              <a:rPr lang="es-AR" sz="1800" baseline="-25000" dirty="0">
                <a:solidFill>
                  <a:srgbClr val="434343"/>
                </a:solidFill>
              </a:rPr>
              <a:t>1 </a:t>
            </a:r>
            <a:r>
              <a:rPr lang="es-AR" sz="1800" dirty="0">
                <a:solidFill>
                  <a:srgbClr val="434343"/>
                </a:solidFill>
              </a:rPr>
              <a:t>&lt; V</a:t>
            </a:r>
            <a:r>
              <a:rPr lang="es-AR" sz="1800" baseline="-25000" dirty="0">
                <a:solidFill>
                  <a:srgbClr val="434343"/>
                </a:solidFill>
              </a:rPr>
              <a:t>2</a:t>
            </a:r>
            <a:r>
              <a:rPr lang="es-AR" sz="1800" dirty="0">
                <a:solidFill>
                  <a:srgbClr val="434343"/>
                </a:solidFill>
              </a:rPr>
              <a:t> representan las velocidades del viento a las alturas h</a:t>
            </a:r>
            <a:r>
              <a:rPr lang="es-AR" sz="1800" baseline="-25000" dirty="0">
                <a:solidFill>
                  <a:srgbClr val="434343"/>
                </a:solidFill>
              </a:rPr>
              <a:t>1</a:t>
            </a:r>
            <a:r>
              <a:rPr lang="es-AR" sz="1800" dirty="0">
                <a:solidFill>
                  <a:srgbClr val="434343"/>
                </a:solidFill>
              </a:rPr>
              <a:t> &lt; h</a:t>
            </a:r>
            <a:r>
              <a:rPr lang="es-AR" sz="1800" baseline="-25000" dirty="0">
                <a:solidFill>
                  <a:srgbClr val="434343"/>
                </a:solidFill>
              </a:rPr>
              <a:t>2</a:t>
            </a:r>
            <a:r>
              <a:rPr lang="es-AR" sz="1800" dirty="0">
                <a:solidFill>
                  <a:srgbClr val="434343"/>
                </a:solidFill>
              </a:rPr>
              <a:t>, respectivamente. El exponente 𝛼 caracteriza al terreno, pudiendo variar entre 0.08 (superficies lisas como hielos, lagunas, etcétera) y 0.40 (sobre terrenos muy accidentados).</a:t>
            </a:r>
            <a:endParaRPr dirty="0"/>
          </a:p>
        </p:txBody>
      </p:sp>
      <p:sp>
        <p:nvSpPr>
          <p:cNvPr id="129" name="Google Shape;129;g7577956583_0_1: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577956583_0_109:notes"/>
          <p:cNvSpPr txBox="1">
            <a:spLocks noGrp="1"/>
          </p:cNvSpPr>
          <p:nvPr>
            <p:ph type="body" idx="1"/>
          </p:nvPr>
        </p:nvSpPr>
        <p:spPr>
          <a:xfrm>
            <a:off x="755950" y="5078600"/>
            <a:ext cx="6047700" cy="481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Una </a:t>
            </a:r>
            <a:r>
              <a:rPr lang="en-US" dirty="0" err="1"/>
              <a:t>serie</a:t>
            </a:r>
            <a:r>
              <a:rPr lang="en-US" dirty="0"/>
              <a:t> temporal es una </a:t>
            </a:r>
            <a:r>
              <a:rPr lang="en-US" dirty="0" err="1"/>
              <a:t>suceción</a:t>
            </a:r>
            <a:r>
              <a:rPr lang="en-US" dirty="0"/>
              <a:t> de </a:t>
            </a:r>
            <a:r>
              <a:rPr lang="en-US" dirty="0" err="1"/>
              <a:t>datos</a:t>
            </a:r>
            <a:r>
              <a:rPr lang="en-US" dirty="0"/>
              <a:t> </a:t>
            </a:r>
            <a:r>
              <a:rPr lang="en-US" dirty="0" err="1"/>
              <a:t>medidos</a:t>
            </a:r>
            <a:r>
              <a:rPr lang="en-US" dirty="0"/>
              <a:t> </a:t>
            </a:r>
            <a:r>
              <a:rPr lang="en-US" dirty="0" err="1"/>
              <a:t>en</a:t>
            </a:r>
            <a:r>
              <a:rPr lang="en-US" dirty="0"/>
              <a:t> </a:t>
            </a:r>
            <a:r>
              <a:rPr lang="en-US" dirty="0" err="1"/>
              <a:t>determinados</a:t>
            </a:r>
            <a:r>
              <a:rPr lang="en-US" dirty="0"/>
              <a:t> </a:t>
            </a:r>
            <a:r>
              <a:rPr lang="en-US" dirty="0" err="1"/>
              <a:t>momentos</a:t>
            </a:r>
            <a:r>
              <a:rPr lang="en-US" dirty="0"/>
              <a:t> y </a:t>
            </a:r>
            <a:r>
              <a:rPr lang="en-US" dirty="0" err="1"/>
              <a:t>ordenados</a:t>
            </a:r>
            <a:r>
              <a:rPr lang="en-US" dirty="0"/>
              <a:t> </a:t>
            </a:r>
            <a:r>
              <a:rPr lang="en-US" dirty="0" err="1"/>
              <a:t>cronologicamente</a:t>
            </a:r>
            <a:r>
              <a:rPr lang="en-US" dirty="0"/>
              <a:t>. </a:t>
            </a:r>
            <a:r>
              <a:rPr lang="en-US" dirty="0" err="1"/>
              <a:t>En</a:t>
            </a:r>
            <a:r>
              <a:rPr lang="en-US" dirty="0"/>
              <a:t> </a:t>
            </a:r>
            <a:r>
              <a:rPr lang="en-US" dirty="0" err="1"/>
              <a:t>nuestro</a:t>
            </a:r>
            <a:r>
              <a:rPr lang="en-US" dirty="0"/>
              <a:t> </a:t>
            </a:r>
            <a:r>
              <a:rPr lang="en-US" dirty="0" err="1"/>
              <a:t>caso</a:t>
            </a:r>
            <a:r>
              <a:rPr lang="en-US" dirty="0"/>
              <a:t>, el data logger </a:t>
            </a:r>
            <a:r>
              <a:rPr lang="en-US" dirty="0" err="1"/>
              <a:t>nos</a:t>
            </a:r>
            <a:r>
              <a:rPr lang="en-US" dirty="0"/>
              <a:t> </a:t>
            </a:r>
            <a:r>
              <a:rPr lang="en-US" dirty="0" err="1"/>
              <a:t>presenta</a:t>
            </a:r>
            <a:r>
              <a:rPr lang="en-US" dirty="0"/>
              <a:t> los </a:t>
            </a:r>
            <a:r>
              <a:rPr lang="en-US" dirty="0" err="1"/>
              <a:t>datos</a:t>
            </a:r>
            <a:r>
              <a:rPr lang="en-US" dirty="0"/>
              <a:t> de </a:t>
            </a:r>
            <a:r>
              <a:rPr lang="en-US" dirty="0" err="1"/>
              <a:t>esta</a:t>
            </a:r>
            <a:r>
              <a:rPr lang="en-US" dirty="0"/>
              <a:t> forma </a:t>
            </a:r>
            <a:r>
              <a:rPr lang="en-US" dirty="0" err="1"/>
              <a:t>guardando</a:t>
            </a:r>
            <a:r>
              <a:rPr lang="en-US" dirty="0"/>
              <a:t> las </a:t>
            </a:r>
            <a:r>
              <a:rPr lang="en-US" dirty="0" err="1"/>
              <a:t>medidas</a:t>
            </a:r>
            <a:r>
              <a:rPr lang="en-US" dirty="0"/>
              <a:t> de los </a:t>
            </a:r>
            <a:r>
              <a:rPr lang="en-US" dirty="0" err="1"/>
              <a:t>sensores</a:t>
            </a:r>
            <a:r>
              <a:rPr lang="en-US" dirty="0"/>
              <a:t> con una </a:t>
            </a:r>
            <a:r>
              <a:rPr lang="en-US" dirty="0" err="1"/>
              <a:t>frecuencia</a:t>
            </a:r>
            <a:r>
              <a:rPr lang="en-US" dirty="0"/>
              <a:t> de </a:t>
            </a:r>
            <a:r>
              <a:rPr lang="en-US" dirty="0" err="1"/>
              <a:t>muestreo</a:t>
            </a:r>
            <a:r>
              <a:rPr lang="en-US" dirty="0"/>
              <a:t> de 10 </a:t>
            </a:r>
            <a:r>
              <a:rPr lang="en-US" dirty="0" err="1"/>
              <a:t>minutos</a:t>
            </a:r>
            <a:r>
              <a:rPr lang="en-US" dirty="0"/>
              <a:t>.</a:t>
            </a:r>
          </a:p>
          <a:p>
            <a:pPr marL="0" lvl="0" indent="0" algn="l" rtl="0">
              <a:spcBef>
                <a:spcPts val="0"/>
              </a:spcBef>
              <a:spcAft>
                <a:spcPts val="0"/>
              </a:spcAft>
              <a:buNone/>
            </a:pPr>
            <a:r>
              <a:rPr lang="en-US" dirty="0" err="1"/>
              <a:t>En</a:t>
            </a:r>
            <a:r>
              <a:rPr lang="en-US" dirty="0"/>
              <a:t> la imagen </a:t>
            </a:r>
            <a:r>
              <a:rPr lang="en-US" dirty="0" err="1"/>
              <a:t>podemos</a:t>
            </a:r>
            <a:r>
              <a:rPr lang="en-US" dirty="0"/>
              <a:t> </a:t>
            </a:r>
            <a:r>
              <a:rPr lang="en-US" dirty="0" err="1"/>
              <a:t>ver</a:t>
            </a:r>
            <a:r>
              <a:rPr lang="en-US" dirty="0"/>
              <a:t> </a:t>
            </a:r>
            <a:r>
              <a:rPr lang="en-US" dirty="0" err="1"/>
              <a:t>algunas</a:t>
            </a:r>
            <a:r>
              <a:rPr lang="en-US" dirty="0"/>
              <a:t> </a:t>
            </a:r>
            <a:r>
              <a:rPr lang="en-US" dirty="0" err="1"/>
              <a:t>medidas</a:t>
            </a:r>
            <a:r>
              <a:rPr lang="en-US" dirty="0"/>
              <a:t> de dos </a:t>
            </a:r>
            <a:r>
              <a:rPr lang="en-US" dirty="0" err="1"/>
              <a:t>anemometros</a:t>
            </a:r>
            <a:r>
              <a:rPr lang="en-US" dirty="0"/>
              <a:t> sin </a:t>
            </a:r>
            <a:r>
              <a:rPr lang="en-US" dirty="0" err="1"/>
              <a:t>anomalías</a:t>
            </a:r>
            <a:r>
              <a:rPr lang="en-US" dirty="0"/>
              <a:t> a lo largo de 4 horas, y </a:t>
            </a:r>
            <a:r>
              <a:rPr lang="en-US" dirty="0" err="1"/>
              <a:t>en</a:t>
            </a:r>
            <a:r>
              <a:rPr lang="en-US" dirty="0"/>
              <a:t> la </a:t>
            </a:r>
            <a:r>
              <a:rPr lang="en-US" dirty="0" err="1"/>
              <a:t>tabla</a:t>
            </a:r>
            <a:r>
              <a:rPr lang="en-US" dirty="0"/>
              <a:t> de la </a:t>
            </a:r>
            <a:r>
              <a:rPr lang="en-US" dirty="0" err="1"/>
              <a:t>derecha</a:t>
            </a:r>
            <a:r>
              <a:rPr lang="en-US" dirty="0"/>
              <a:t> </a:t>
            </a:r>
            <a:r>
              <a:rPr lang="en-US" dirty="0" err="1"/>
              <a:t>como</a:t>
            </a:r>
            <a:r>
              <a:rPr lang="en-US" dirty="0"/>
              <a:t> </a:t>
            </a:r>
            <a:r>
              <a:rPr lang="en-US" dirty="0" err="1"/>
              <a:t>sería</a:t>
            </a:r>
            <a:r>
              <a:rPr lang="en-US" dirty="0"/>
              <a:t> el </a:t>
            </a:r>
            <a:r>
              <a:rPr lang="en-US" dirty="0" err="1"/>
              <a:t>formato</a:t>
            </a:r>
            <a:r>
              <a:rPr lang="en-US" dirty="0"/>
              <a:t> de </a:t>
            </a:r>
            <a:r>
              <a:rPr lang="en-US" dirty="0" err="1"/>
              <a:t>estos</a:t>
            </a:r>
            <a:r>
              <a:rPr lang="en-US" dirty="0"/>
              <a:t> </a:t>
            </a:r>
            <a:r>
              <a:rPr lang="en-US" dirty="0" err="1"/>
              <a:t>datos</a:t>
            </a:r>
            <a:r>
              <a:rPr lang="en-US" dirty="0"/>
              <a:t>. </a:t>
            </a:r>
          </a:p>
        </p:txBody>
      </p:sp>
      <p:sp>
        <p:nvSpPr>
          <p:cNvPr id="139" name="Google Shape;139;g7577956583_0_109:notes"/>
          <p:cNvSpPr>
            <a:spLocks noGrp="1" noRot="1" noChangeAspect="1"/>
          </p:cNvSpPr>
          <p:nvPr>
            <p:ph type="sldImg" idx="2"/>
          </p:nvPr>
        </p:nvSpPr>
        <p:spPr>
          <a:xfrm>
            <a:off x="217488" y="801688"/>
            <a:ext cx="7126287" cy="40100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15.emf"/><Relationship Id="rId10" Type="http://schemas.openxmlformats.org/officeDocument/2006/relationships/image" Target="../media/image9.png"/><Relationship Id="rId4" Type="http://schemas.openxmlformats.org/officeDocument/2006/relationships/image" Target="../media/image2.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emf"/><Relationship Id="rId4" Type="http://schemas.openxmlformats.org/officeDocument/2006/relationships/image" Target="../media/image2.png"/><Relationship Id="rId9"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3.png"/><Relationship Id="rId9"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Opt 1">
    <p:spTree>
      <p:nvGrpSpPr>
        <p:cNvPr id="1" name=""/>
        <p:cNvGrpSpPr/>
        <p:nvPr/>
      </p:nvGrpSpPr>
      <p:grpSpPr>
        <a:xfrm>
          <a:off x="0" y="0"/>
          <a:ext cx="0" cy="0"/>
          <a:chOff x="0" y="0"/>
          <a:chExt cx="0" cy="0"/>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 y="0"/>
            <a:ext cx="12223667" cy="68580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6717"/>
            <a:ext cx="12192000" cy="130175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985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180" y="6038603"/>
            <a:ext cx="2173233" cy="829094"/>
          </a:xfrm>
          <a:prstGeom prst="rect">
            <a:avLst/>
          </a:prstGeom>
        </p:spPr>
      </p:pic>
      <p:sp>
        <p:nvSpPr>
          <p:cNvPr id="2" name="Title 1"/>
          <p:cNvSpPr>
            <a:spLocks noGrp="1"/>
          </p:cNvSpPr>
          <p:nvPr>
            <p:ph type="ctrTitle" hasCustomPrompt="1"/>
          </p:nvPr>
        </p:nvSpPr>
        <p:spPr>
          <a:xfrm>
            <a:off x="914400" y="3637527"/>
            <a:ext cx="10363200" cy="697310"/>
          </a:xfr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914400" y="4426914"/>
            <a:ext cx="103632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 y="857555"/>
            <a:ext cx="1942592" cy="2414016"/>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8755" y="857555"/>
            <a:ext cx="2592832" cy="241401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9508" y="857555"/>
            <a:ext cx="3153664" cy="2414016"/>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8995" y="857555"/>
            <a:ext cx="2609088" cy="2414016"/>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95888" y="857555"/>
            <a:ext cx="1999488" cy="2414016"/>
          </a:xfrm>
          <a:prstGeom prst="rect">
            <a:avLst/>
          </a:prstGeom>
        </p:spPr>
      </p:pic>
    </p:spTree>
    <p:extLst>
      <p:ext uri="{BB962C8B-B14F-4D97-AF65-F5344CB8AC3E}">
        <p14:creationId xmlns:p14="http://schemas.microsoft.com/office/powerpoint/2010/main" val="146299281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On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6172200" y="1825625"/>
            <a:ext cx="5181600" cy="3792750"/>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838200" y="1825625"/>
            <a:ext cx="5181600" cy="3792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Slide Number Placeholder 17"/>
          <p:cNvSpPr>
            <a:spLocks noGrp="1"/>
          </p:cNvSpPr>
          <p:nvPr>
            <p:ph type="sldNum" sz="quarter" idx="14"/>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9"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8215455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4" name="Content Placeholder 3"/>
          <p:cNvSpPr>
            <a:spLocks noGrp="1"/>
          </p:cNvSpPr>
          <p:nvPr>
            <p:ph sz="half" idx="2" hasCustomPrompt="1"/>
          </p:nvPr>
        </p:nvSpPr>
        <p:spPr>
          <a:xfrm>
            <a:off x="6172200" y="3792802"/>
            <a:ext cx="5181600" cy="1825573"/>
          </a:xfrm>
        </p:spPr>
        <p:txBody>
          <a:bodyPr/>
          <a:lstStyle>
            <a:lvl1pPr marL="0" indent="0">
              <a:buNone/>
              <a:defRPr sz="1200" i="1"/>
            </a:lvl1pPr>
          </a:lstStyle>
          <a:p>
            <a:pPr lvl="0"/>
            <a:r>
              <a:rPr lang="en-US" dirty="0"/>
              <a:t>Insert Object</a:t>
            </a:r>
          </a:p>
        </p:txBody>
      </p:sp>
      <p:sp>
        <p:nvSpPr>
          <p:cNvPr id="14" name="Text Placeholder 13"/>
          <p:cNvSpPr>
            <a:spLocks noGrp="1"/>
          </p:cNvSpPr>
          <p:nvPr>
            <p:ph type="body" sz="quarter" idx="13"/>
          </p:nvPr>
        </p:nvSpPr>
        <p:spPr>
          <a:xfrm>
            <a:off x="838200" y="1825625"/>
            <a:ext cx="5181600" cy="3792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hasCustomPrompt="1"/>
          </p:nvPr>
        </p:nvSpPr>
        <p:spPr>
          <a:xfrm>
            <a:off x="6172200" y="1825626"/>
            <a:ext cx="5181600" cy="1825573"/>
          </a:xfrm>
        </p:spPr>
        <p:txBody>
          <a:bodyPr/>
          <a:lstStyle>
            <a:lvl1pPr marL="0" indent="0">
              <a:buNone/>
              <a:defRPr sz="1200" i="1"/>
            </a:lvl1pPr>
          </a:lstStyle>
          <a:p>
            <a:pPr lvl="0"/>
            <a:r>
              <a:rPr lang="en-US" dirty="0"/>
              <a:t>Insert Object</a:t>
            </a:r>
          </a:p>
        </p:txBody>
      </p:sp>
      <p:sp>
        <p:nvSpPr>
          <p:cNvPr id="3" name="Slide Number Placeholder 2"/>
          <p:cNvSpPr>
            <a:spLocks noGrp="1"/>
          </p:cNvSpPr>
          <p:nvPr>
            <p:ph type="sldNum" sz="quarter" idx="15"/>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11"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704573327"/>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8200" y="556181"/>
            <a:ext cx="10515600" cy="553336"/>
          </a:xfrm>
        </p:spPr>
        <p:txBody>
          <a:bodyPr/>
          <a:lstStyle/>
          <a:p>
            <a:r>
              <a:rPr lang="en-US" dirty="0"/>
              <a:t>Topic</a:t>
            </a:r>
          </a:p>
        </p:txBody>
      </p:sp>
      <p:sp>
        <p:nvSpPr>
          <p:cNvPr id="11" name="Content Placeholder 3"/>
          <p:cNvSpPr>
            <a:spLocks noGrp="1"/>
          </p:cNvSpPr>
          <p:nvPr>
            <p:ph sz="half" idx="2" hasCustomPrompt="1"/>
          </p:nvPr>
        </p:nvSpPr>
        <p:spPr>
          <a:xfrm>
            <a:off x="6172200" y="2837469"/>
            <a:ext cx="5181600" cy="2780906"/>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838200" y="1825625"/>
            <a:ext cx="5181600" cy="3792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172200" y="1825626"/>
            <a:ext cx="5181600" cy="1011843"/>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a:t>
            </a:r>
          </a:p>
        </p:txBody>
      </p:sp>
      <p:sp>
        <p:nvSpPr>
          <p:cNvPr id="16" name="Slide Number Placeholder 15"/>
          <p:cNvSpPr>
            <a:spLocks noGrp="1"/>
          </p:cNvSpPr>
          <p:nvPr>
            <p:ph type="sldNum" sz="quarter" idx="15"/>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12"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93398728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8200" y="556181"/>
            <a:ext cx="10515600" cy="553336"/>
          </a:xfrm>
        </p:spPr>
        <p:txBody>
          <a:bodyPr/>
          <a:lstStyle/>
          <a:p>
            <a:r>
              <a:rPr lang="en-US" dirty="0"/>
              <a:t>Topic</a:t>
            </a:r>
          </a:p>
        </p:txBody>
      </p:sp>
      <p:sp>
        <p:nvSpPr>
          <p:cNvPr id="11" name="Content Placeholder 3"/>
          <p:cNvSpPr>
            <a:spLocks noGrp="1"/>
          </p:cNvSpPr>
          <p:nvPr>
            <p:ph sz="half" idx="2" hasCustomPrompt="1"/>
          </p:nvPr>
        </p:nvSpPr>
        <p:spPr>
          <a:xfrm>
            <a:off x="838200" y="1815898"/>
            <a:ext cx="5181600" cy="3802265"/>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6172200" y="2837468"/>
            <a:ext cx="5181600" cy="27806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6172200" y="1825626"/>
            <a:ext cx="5181600" cy="1011843"/>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2" name="Slide Number Placeholder 1"/>
          <p:cNvSpPr>
            <a:spLocks noGrp="1"/>
          </p:cNvSpPr>
          <p:nvPr>
            <p:ph type="sldNum" sz="quarter" idx="15"/>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12"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5114102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8200" y="556181"/>
            <a:ext cx="10515600" cy="553336"/>
          </a:xfrm>
        </p:spPr>
        <p:txBody>
          <a:bodyPr/>
          <a:lstStyle/>
          <a:p>
            <a:r>
              <a:rPr lang="en-US" dirty="0"/>
              <a:t>Topic</a:t>
            </a:r>
          </a:p>
        </p:txBody>
      </p:sp>
      <p:sp>
        <p:nvSpPr>
          <p:cNvPr id="11" name="Content Placeholder 3"/>
          <p:cNvSpPr>
            <a:spLocks noGrp="1"/>
          </p:cNvSpPr>
          <p:nvPr>
            <p:ph sz="half" idx="2" hasCustomPrompt="1"/>
          </p:nvPr>
        </p:nvSpPr>
        <p:spPr>
          <a:xfrm>
            <a:off x="6172200" y="3807094"/>
            <a:ext cx="5181600" cy="1811281"/>
          </a:xfrm>
        </p:spPr>
        <p:txBody>
          <a:bodyPr/>
          <a:lstStyle>
            <a:lvl1pPr marL="0" indent="0">
              <a:buNone/>
              <a:defRPr sz="1200" i="1"/>
            </a:lvl1pPr>
          </a:lstStyle>
          <a:p>
            <a:pPr lvl="0"/>
            <a:r>
              <a:rPr lang="en-US" dirty="0"/>
              <a:t>Insert Object</a:t>
            </a:r>
          </a:p>
        </p:txBody>
      </p:sp>
      <p:sp>
        <p:nvSpPr>
          <p:cNvPr id="13" name="Text Placeholder 13"/>
          <p:cNvSpPr>
            <a:spLocks noGrp="1"/>
          </p:cNvSpPr>
          <p:nvPr>
            <p:ph type="body" sz="quarter" idx="13"/>
          </p:nvPr>
        </p:nvSpPr>
        <p:spPr>
          <a:xfrm>
            <a:off x="838200" y="1825626"/>
            <a:ext cx="5181600" cy="18333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3"/>
          <p:cNvSpPr>
            <a:spLocks noGrp="1"/>
          </p:cNvSpPr>
          <p:nvPr>
            <p:ph sz="half" idx="14" hasCustomPrompt="1"/>
          </p:nvPr>
        </p:nvSpPr>
        <p:spPr>
          <a:xfrm>
            <a:off x="6172200" y="1847706"/>
            <a:ext cx="5181600" cy="1811281"/>
          </a:xfrm>
        </p:spPr>
        <p:txBody>
          <a:bodyPr/>
          <a:lstStyle>
            <a:lvl1pPr marL="0" indent="0">
              <a:buNone/>
              <a:defRPr sz="1200" i="1"/>
            </a:lvl1pPr>
          </a:lstStyle>
          <a:p>
            <a:pPr lvl="0"/>
            <a:r>
              <a:rPr lang="en-US" dirty="0"/>
              <a:t>Insert Object</a:t>
            </a:r>
          </a:p>
        </p:txBody>
      </p:sp>
      <p:sp>
        <p:nvSpPr>
          <p:cNvPr id="16" name="Content Placeholder 3"/>
          <p:cNvSpPr>
            <a:spLocks noGrp="1"/>
          </p:cNvSpPr>
          <p:nvPr>
            <p:ph sz="half" idx="15" hasCustomPrompt="1"/>
          </p:nvPr>
        </p:nvSpPr>
        <p:spPr>
          <a:xfrm>
            <a:off x="838200" y="3807094"/>
            <a:ext cx="5181600" cy="1811281"/>
          </a:xfrm>
        </p:spPr>
        <p:txBody>
          <a:bodyPr/>
          <a:lstStyle>
            <a:lvl1pPr marL="0" indent="0">
              <a:buNone/>
              <a:defRPr sz="1200" i="1"/>
            </a:lvl1pPr>
          </a:lstStyle>
          <a:p>
            <a:pPr lvl="0"/>
            <a:r>
              <a:rPr lang="en-US" dirty="0"/>
              <a:t>Insert Object</a:t>
            </a:r>
          </a:p>
        </p:txBody>
      </p:sp>
      <p:sp>
        <p:nvSpPr>
          <p:cNvPr id="2" name="Slide Number Placeholder 1"/>
          <p:cNvSpPr>
            <a:spLocks noGrp="1"/>
          </p:cNvSpPr>
          <p:nvPr>
            <p:ph type="sldNum" sz="quarter" idx="16"/>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15"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66794839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838201" y="1825625"/>
            <a:ext cx="4026031" cy="3792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able Placeholder 8"/>
          <p:cNvSpPr>
            <a:spLocks noGrp="1"/>
          </p:cNvSpPr>
          <p:nvPr>
            <p:ph type="tbl" sz="quarter" idx="14" hasCustomPrompt="1"/>
          </p:nvPr>
        </p:nvSpPr>
        <p:spPr>
          <a:xfrm>
            <a:off x="5052768" y="1825625"/>
            <a:ext cx="6301033" cy="3792538"/>
          </a:xfrm>
        </p:spPr>
        <p:txBody>
          <a:bodyPr>
            <a:normAutofit/>
          </a:bodyPr>
          <a:lstStyle>
            <a:lvl1pPr marL="0" indent="0">
              <a:buNone/>
              <a:defRPr sz="1200" i="1"/>
            </a:lvl1pPr>
          </a:lstStyle>
          <a:p>
            <a:pPr lvl="0"/>
            <a:r>
              <a:rPr lang="en-US" dirty="0"/>
              <a:t>Insert Object</a:t>
            </a:r>
          </a:p>
        </p:txBody>
      </p:sp>
      <p:sp>
        <p:nvSpPr>
          <p:cNvPr id="10" name="Slide Number Placeholder 9"/>
          <p:cNvSpPr>
            <a:spLocks noGrp="1"/>
          </p:cNvSpPr>
          <p:nvPr>
            <p:ph type="sldNum" sz="quarter" idx="15"/>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11"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612292581"/>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Photo with Caption">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8200" y="556181"/>
            <a:ext cx="10515600" cy="553336"/>
          </a:xfrm>
        </p:spPr>
        <p:txBody>
          <a:bodyPr/>
          <a:lstStyle/>
          <a:p>
            <a:r>
              <a:rPr lang="en-US" dirty="0"/>
              <a:t>Topic</a:t>
            </a:r>
          </a:p>
        </p:txBody>
      </p:sp>
      <p:sp>
        <p:nvSpPr>
          <p:cNvPr id="13" name="Text Placeholder 13"/>
          <p:cNvSpPr>
            <a:spLocks noGrp="1"/>
          </p:cNvSpPr>
          <p:nvPr>
            <p:ph type="body" sz="quarter" idx="13"/>
          </p:nvPr>
        </p:nvSpPr>
        <p:spPr>
          <a:xfrm>
            <a:off x="6172200" y="1825625"/>
            <a:ext cx="5181600" cy="3792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838200" y="4788817"/>
            <a:ext cx="5181600" cy="829347"/>
          </a:xfrm>
        </p:spPr>
        <p:txBody>
          <a:bodyPr>
            <a:no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endParaRPr lang="en-US" dirty="0"/>
          </a:p>
        </p:txBody>
      </p:sp>
      <p:sp>
        <p:nvSpPr>
          <p:cNvPr id="3" name="Picture Placeholder 2"/>
          <p:cNvSpPr>
            <a:spLocks noGrp="1"/>
          </p:cNvSpPr>
          <p:nvPr>
            <p:ph type="pic" sz="quarter" idx="15" hasCustomPrompt="1"/>
          </p:nvPr>
        </p:nvSpPr>
        <p:spPr>
          <a:xfrm>
            <a:off x="838200" y="1825626"/>
            <a:ext cx="5181600" cy="2963191"/>
          </a:xfrm>
        </p:spPr>
        <p:txBody>
          <a:bodyPr>
            <a:normAutofit/>
          </a:bodyPr>
          <a:lstStyle>
            <a:lvl1pPr marL="0" indent="0">
              <a:buNone/>
              <a:defRPr sz="1200" i="1" baseline="0"/>
            </a:lvl1pPr>
          </a:lstStyle>
          <a:p>
            <a:r>
              <a:rPr lang="en-US" dirty="0"/>
              <a:t>Insert Photo</a:t>
            </a:r>
          </a:p>
        </p:txBody>
      </p:sp>
      <p:sp>
        <p:nvSpPr>
          <p:cNvPr id="4" name="Slide Number Placeholder 3"/>
          <p:cNvSpPr>
            <a:spLocks noGrp="1"/>
          </p:cNvSpPr>
          <p:nvPr>
            <p:ph type="sldNum" sz="quarter" idx="16"/>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11"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271208170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540235535"/>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ext, Bullet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8200" y="556181"/>
            <a:ext cx="10515600" cy="553336"/>
          </a:xfrm>
        </p:spPr>
        <p:txBody>
          <a:bodyPr/>
          <a:lstStyle/>
          <a:p>
            <a:r>
              <a:rPr lang="en-US" dirty="0"/>
              <a:t>Topic</a:t>
            </a:r>
          </a:p>
        </p:txBody>
      </p:sp>
      <p:sp>
        <p:nvSpPr>
          <p:cNvPr id="13" name="Text Placeholder 13"/>
          <p:cNvSpPr>
            <a:spLocks noGrp="1"/>
          </p:cNvSpPr>
          <p:nvPr>
            <p:ph type="body" sz="quarter" idx="13"/>
          </p:nvPr>
        </p:nvSpPr>
        <p:spPr>
          <a:xfrm>
            <a:off x="838200" y="2837467"/>
            <a:ext cx="10515600" cy="21398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838200" y="1825626"/>
            <a:ext cx="10515600" cy="1011843"/>
          </a:xfrm>
        </p:spPr>
        <p:txBody>
          <a:bodyPr>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ea</a:t>
            </a:r>
            <a:r>
              <a:rPr lang="en-US" dirty="0"/>
              <a:t> </a:t>
            </a:r>
            <a:r>
              <a:rPr lang="en-US" dirty="0" err="1"/>
              <a:t>consequat</a:t>
            </a:r>
            <a:r>
              <a:rPr lang="en-US" dirty="0"/>
              <a:t>.</a:t>
            </a:r>
          </a:p>
        </p:txBody>
      </p:sp>
      <p:sp>
        <p:nvSpPr>
          <p:cNvPr id="14" name="Text Placeholder 13"/>
          <p:cNvSpPr>
            <a:spLocks noGrp="1"/>
          </p:cNvSpPr>
          <p:nvPr>
            <p:ph type="body" sz="quarter" idx="15" hasCustomPrompt="1"/>
          </p:nvPr>
        </p:nvSpPr>
        <p:spPr>
          <a:xfrm>
            <a:off x="838200" y="4977353"/>
            <a:ext cx="10515600" cy="662890"/>
          </a:xfrm>
        </p:spPr>
        <p:txBody>
          <a:bodyPr>
            <a:normAutofit/>
          </a:bodyPr>
          <a:lstStyle>
            <a:lvl1pPr marL="0" indent="0">
              <a:buNone/>
              <a:defRPr sz="2000" b="1" i="1">
                <a:solidFill>
                  <a:srgbClr val="0066A1"/>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p>
        </p:txBody>
      </p:sp>
      <p:sp>
        <p:nvSpPr>
          <p:cNvPr id="2" name="Slide Number Placeholder 1"/>
          <p:cNvSpPr>
            <a:spLocks noGrp="1"/>
          </p:cNvSpPr>
          <p:nvPr>
            <p:ph type="sldNum" sz="quarter" idx="16"/>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11"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764668648"/>
      </p:ext>
    </p:extLst>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ext, Bullets, Content">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8200" y="556181"/>
            <a:ext cx="10515600" cy="553336"/>
          </a:xfrm>
        </p:spPr>
        <p:txBody>
          <a:bodyPr/>
          <a:lstStyle/>
          <a:p>
            <a:r>
              <a:rPr lang="en-US" dirty="0"/>
              <a:t>Topic</a:t>
            </a:r>
          </a:p>
        </p:txBody>
      </p:sp>
      <p:sp>
        <p:nvSpPr>
          <p:cNvPr id="13" name="Text Placeholder 13"/>
          <p:cNvSpPr>
            <a:spLocks noGrp="1"/>
          </p:cNvSpPr>
          <p:nvPr>
            <p:ph type="body" sz="quarter" idx="13"/>
          </p:nvPr>
        </p:nvSpPr>
        <p:spPr>
          <a:xfrm>
            <a:off x="838200" y="4006392"/>
            <a:ext cx="5181600" cy="16117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838200" y="1825625"/>
            <a:ext cx="10515600" cy="2075235"/>
          </a:xfrm>
        </p:spPr>
        <p:txBody>
          <a:bodyPr numCol="2" spcCol="274320">
            <a:normAutofit/>
          </a:bodyPr>
          <a:lstStyle>
            <a:lvl1pPr marL="0" indent="0">
              <a:buNone/>
              <a:defRPr sz="2000"/>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a:t>
            </a:r>
            <a:r>
              <a:rPr lang="en-US" dirty="0" err="1"/>
              <a:t>dolore</a:t>
            </a:r>
            <a:r>
              <a:rPr lang="en-US" dirty="0"/>
              <a:t> magna </a:t>
            </a:r>
            <a:r>
              <a:rPr lang="en-US" dirty="0" err="1"/>
              <a:t>aliqua</a:t>
            </a:r>
            <a:r>
              <a:rPr lang="en-US" dirty="0"/>
              <a:t>. </a:t>
            </a:r>
            <a:r>
              <a:rPr lang="en-US" dirty="0" err="1"/>
              <a:t>Ut</a:t>
            </a:r>
            <a:r>
              <a:rPr lang="en-US" dirty="0"/>
              <a: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 </a:t>
            </a:r>
            <a:r>
              <a:rPr lang="en-US" dirty="0" err="1"/>
              <a:t>Duis</a:t>
            </a:r>
            <a:r>
              <a:rPr lang="en-US" dirty="0"/>
              <a:t> </a:t>
            </a:r>
            <a:r>
              <a:rPr lang="en-US" dirty="0" err="1"/>
              <a:t>aute</a:t>
            </a:r>
            <a:r>
              <a:rPr lang="en-US" dirty="0"/>
              <a:t> </a:t>
            </a:r>
            <a:r>
              <a:rPr lang="en-US" dirty="0" err="1"/>
              <a:t>irure</a:t>
            </a:r>
            <a:r>
              <a:rPr lang="en-US" dirty="0"/>
              <a:t> dolor in </a:t>
            </a:r>
            <a:r>
              <a:rPr lang="en-US" dirty="0" err="1"/>
              <a:t>reprehenderit</a:t>
            </a:r>
            <a:r>
              <a:rPr lang="en-US" dirty="0"/>
              <a:t> in </a:t>
            </a:r>
            <a:r>
              <a:rPr lang="en-US" dirty="0" err="1"/>
              <a:t>voluptate</a:t>
            </a:r>
            <a:r>
              <a:rPr lang="en-US" dirty="0"/>
              <a:t> </a:t>
            </a:r>
            <a:r>
              <a:rPr lang="en-US" dirty="0" err="1"/>
              <a:t>velit</a:t>
            </a:r>
            <a:r>
              <a:rPr lang="en-US" dirty="0"/>
              <a:t> </a:t>
            </a:r>
            <a:r>
              <a:rPr lang="en-US" dirty="0" err="1"/>
              <a:t>esse</a:t>
            </a:r>
            <a:r>
              <a:rPr lang="en-US" dirty="0"/>
              <a:t> </a:t>
            </a:r>
            <a:r>
              <a:rPr lang="en-US" dirty="0" err="1"/>
              <a:t>cillum</a:t>
            </a:r>
            <a:r>
              <a:rPr lang="en-US" dirty="0"/>
              <a:t> </a:t>
            </a:r>
            <a:r>
              <a:rPr lang="en-US" dirty="0" err="1"/>
              <a:t>dolore</a:t>
            </a:r>
            <a:r>
              <a:rPr lang="en-US" dirty="0"/>
              <a:t> </a:t>
            </a:r>
            <a:r>
              <a:rPr lang="en-US" dirty="0" err="1"/>
              <a:t>eu</a:t>
            </a:r>
            <a:r>
              <a:rPr lang="en-US" dirty="0"/>
              <a:t> </a:t>
            </a:r>
            <a:r>
              <a:rPr lang="en-US" dirty="0" err="1"/>
              <a:t>fugiat</a:t>
            </a:r>
            <a:r>
              <a:rPr lang="en-US" dirty="0"/>
              <a:t> </a:t>
            </a:r>
            <a:r>
              <a:rPr lang="en-US" dirty="0" err="1"/>
              <a:t>nulla</a:t>
            </a:r>
            <a:r>
              <a:rPr lang="en-US" dirty="0"/>
              <a:t> </a:t>
            </a:r>
            <a:r>
              <a:rPr lang="en-US" dirty="0" err="1"/>
              <a:t>pariatur</a:t>
            </a:r>
            <a:r>
              <a:rPr lang="en-US" dirty="0"/>
              <a:t>. </a:t>
            </a:r>
            <a:r>
              <a:rPr lang="en-US" dirty="0" err="1"/>
              <a:t>Excepteur</a:t>
            </a:r>
            <a:r>
              <a:rPr lang="en-US" dirty="0"/>
              <a:t> </a:t>
            </a:r>
            <a:r>
              <a:rPr lang="en-US" dirty="0" err="1"/>
              <a:t>sint</a:t>
            </a:r>
            <a:r>
              <a:rPr lang="en-US" dirty="0"/>
              <a:t> </a:t>
            </a:r>
            <a:r>
              <a:rPr lang="en-US" dirty="0" err="1"/>
              <a:t>occaecat</a:t>
            </a:r>
            <a:r>
              <a:rPr lang="en-US" dirty="0"/>
              <a:t> </a:t>
            </a:r>
            <a:r>
              <a:rPr lang="en-US" dirty="0" err="1"/>
              <a:t>cupidatat</a:t>
            </a:r>
            <a:r>
              <a:rPr lang="en-US" dirty="0"/>
              <a:t> non </a:t>
            </a:r>
            <a:r>
              <a:rPr lang="en-US" dirty="0" err="1"/>
              <a:t>proident</a:t>
            </a:r>
            <a:r>
              <a:rPr lang="en-US" dirty="0"/>
              <a:t>, </a:t>
            </a:r>
            <a:r>
              <a:rPr lang="en-US" dirty="0" err="1"/>
              <a:t>sunt</a:t>
            </a:r>
            <a:r>
              <a:rPr lang="en-US" dirty="0"/>
              <a:t> in culpa qui.</a:t>
            </a:r>
          </a:p>
        </p:txBody>
      </p:sp>
      <p:sp>
        <p:nvSpPr>
          <p:cNvPr id="3" name="Picture Placeholder 2"/>
          <p:cNvSpPr>
            <a:spLocks noGrp="1"/>
          </p:cNvSpPr>
          <p:nvPr>
            <p:ph type="pic" sz="quarter" idx="15" hasCustomPrompt="1"/>
          </p:nvPr>
        </p:nvSpPr>
        <p:spPr>
          <a:xfrm>
            <a:off x="6172200" y="4006391"/>
            <a:ext cx="5181600" cy="1611772"/>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11"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4143881668"/>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resentation Title Slide Opt 1 Editable">
    <p:spTree>
      <p:nvGrpSpPr>
        <p:cNvPr id="1" name=""/>
        <p:cNvGrpSpPr/>
        <p:nvPr/>
      </p:nvGrpSpPr>
      <p:grpSpPr>
        <a:xfrm>
          <a:off x="0" y="0"/>
          <a:ext cx="0" cy="0"/>
          <a:chOff x="0" y="0"/>
          <a:chExt cx="0" cy="0"/>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 y="0"/>
            <a:ext cx="12223667" cy="68580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6717"/>
            <a:ext cx="12192000" cy="130175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985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180" y="6038603"/>
            <a:ext cx="2173233" cy="829094"/>
          </a:xfrm>
          <a:prstGeom prst="rect">
            <a:avLst/>
          </a:prstGeom>
        </p:spPr>
      </p:pic>
      <p:sp>
        <p:nvSpPr>
          <p:cNvPr id="2" name="Title 1"/>
          <p:cNvSpPr>
            <a:spLocks noGrp="1"/>
          </p:cNvSpPr>
          <p:nvPr>
            <p:ph type="ctrTitle" hasCustomPrompt="1"/>
          </p:nvPr>
        </p:nvSpPr>
        <p:spPr>
          <a:xfrm>
            <a:off x="914400" y="3637527"/>
            <a:ext cx="10363200" cy="697310"/>
          </a:xfr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914400" y="4426914"/>
            <a:ext cx="103632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50" name="Picture Placeholder 49"/>
          <p:cNvSpPr>
            <a:spLocks noGrp="1"/>
          </p:cNvSpPr>
          <p:nvPr>
            <p:ph type="pic" sz="quarter" idx="13" hasCustomPrompt="1"/>
          </p:nvPr>
        </p:nvSpPr>
        <p:spPr>
          <a:xfrm>
            <a:off x="0" y="1044735"/>
            <a:ext cx="2438400" cy="1828800"/>
          </a:xfrm>
          <a:blipFill>
            <a:blip r:embed="rId6"/>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INSERT</a:t>
            </a:r>
            <a:br>
              <a:rPr lang="en-US" dirty="0"/>
            </a:br>
            <a:r>
              <a:rPr lang="en-US" dirty="0"/>
              <a:t> IMAGE </a:t>
            </a:r>
          </a:p>
        </p:txBody>
      </p:sp>
      <p:sp>
        <p:nvSpPr>
          <p:cNvPr id="51" name="Picture Placeholder 49"/>
          <p:cNvSpPr>
            <a:spLocks noGrp="1"/>
          </p:cNvSpPr>
          <p:nvPr>
            <p:ph type="pic" sz="quarter" idx="14" hasCustomPrompt="1"/>
          </p:nvPr>
        </p:nvSpPr>
        <p:spPr>
          <a:xfrm>
            <a:off x="2438400" y="1044735"/>
            <a:ext cx="2438400" cy="1828800"/>
          </a:xfrm>
          <a:blipFill>
            <a:blip r:embed="rId7"/>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2" name="Picture Placeholder 49"/>
          <p:cNvSpPr>
            <a:spLocks noGrp="1"/>
          </p:cNvSpPr>
          <p:nvPr>
            <p:ph type="pic" sz="quarter" idx="15" hasCustomPrompt="1"/>
          </p:nvPr>
        </p:nvSpPr>
        <p:spPr>
          <a:xfrm>
            <a:off x="4876800" y="1044735"/>
            <a:ext cx="2438400" cy="1828800"/>
          </a:xfrm>
          <a:blipFill>
            <a:blip r:embed="rId8"/>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3" name="Picture Placeholder 49"/>
          <p:cNvSpPr>
            <a:spLocks noGrp="1"/>
          </p:cNvSpPr>
          <p:nvPr>
            <p:ph type="pic" sz="quarter" idx="16" hasCustomPrompt="1"/>
          </p:nvPr>
        </p:nvSpPr>
        <p:spPr>
          <a:xfrm>
            <a:off x="7315200" y="1044735"/>
            <a:ext cx="2438400" cy="1828800"/>
          </a:xfrm>
          <a:blipFill>
            <a:blip r:embed="rId9"/>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4" name="Picture Placeholder 49"/>
          <p:cNvSpPr>
            <a:spLocks noGrp="1"/>
          </p:cNvSpPr>
          <p:nvPr>
            <p:ph type="pic" sz="quarter" idx="17" hasCustomPrompt="1"/>
          </p:nvPr>
        </p:nvSpPr>
        <p:spPr>
          <a:xfrm>
            <a:off x="9753600" y="1044735"/>
            <a:ext cx="2438400" cy="1828800"/>
          </a:xfrm>
          <a:blipFill>
            <a:blip r:embed="rId10"/>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a:t>
            </a:r>
          </a:p>
        </p:txBody>
      </p:sp>
      <p:sp>
        <p:nvSpPr>
          <p:cNvPr id="10" name="Slide Number Placeholder 9"/>
          <p:cNvSpPr>
            <a:spLocks noGrp="1"/>
          </p:cNvSpPr>
          <p:nvPr>
            <p:ph type="sldNum" sz="quarter" idx="18"/>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5592254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ullets and Image">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838200" y="556181"/>
            <a:ext cx="10515600" cy="553336"/>
          </a:xfrm>
        </p:spPr>
        <p:txBody>
          <a:bodyPr/>
          <a:lstStyle/>
          <a:p>
            <a:r>
              <a:rPr lang="en-US" dirty="0"/>
              <a:t>Topic</a:t>
            </a:r>
          </a:p>
        </p:txBody>
      </p:sp>
      <p:sp>
        <p:nvSpPr>
          <p:cNvPr id="13" name="Text Placeholder 13"/>
          <p:cNvSpPr>
            <a:spLocks noGrp="1"/>
          </p:cNvSpPr>
          <p:nvPr>
            <p:ph type="body" sz="quarter" idx="13"/>
          </p:nvPr>
        </p:nvSpPr>
        <p:spPr>
          <a:xfrm>
            <a:off x="838200" y="1825625"/>
            <a:ext cx="6627829" cy="28877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3"/>
          <p:cNvSpPr>
            <a:spLocks noGrp="1"/>
          </p:cNvSpPr>
          <p:nvPr>
            <p:ph type="body" sz="quarter" idx="14" hasCustomPrompt="1"/>
          </p:nvPr>
        </p:nvSpPr>
        <p:spPr>
          <a:xfrm>
            <a:off x="838200" y="4713402"/>
            <a:ext cx="6627829" cy="904761"/>
          </a:xfrm>
        </p:spPr>
        <p:txBody>
          <a:bodyPr>
            <a:normAutofit/>
          </a:bodyPr>
          <a:lstStyle>
            <a:lvl1pPr marL="0" indent="0">
              <a:buNone/>
              <a:defRPr sz="2000" b="1">
                <a:solidFill>
                  <a:srgbClr val="0066A1"/>
                </a:solidFill>
              </a:defRPr>
            </a:lvl1pPr>
            <a:lvl2pPr>
              <a:defRPr sz="1800"/>
            </a:lvl2pPr>
            <a:lvl3pPr>
              <a:defRPr sz="1800"/>
            </a:lvl3pPr>
            <a:lvl4pPr>
              <a:defRPr sz="1800"/>
            </a:lvl4pPr>
            <a:lvl5pPr>
              <a:defRPr sz="1800"/>
            </a:lvl5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a:t>
            </a:r>
          </a:p>
        </p:txBody>
      </p:sp>
      <p:sp>
        <p:nvSpPr>
          <p:cNvPr id="3" name="Picture Placeholder 2"/>
          <p:cNvSpPr>
            <a:spLocks noGrp="1"/>
          </p:cNvSpPr>
          <p:nvPr>
            <p:ph type="pic" sz="quarter" idx="15" hasCustomPrompt="1"/>
          </p:nvPr>
        </p:nvSpPr>
        <p:spPr>
          <a:xfrm>
            <a:off x="7616857" y="1825624"/>
            <a:ext cx="3736943" cy="3792539"/>
          </a:xfrm>
        </p:spPr>
        <p:txBody>
          <a:bodyPr>
            <a:normAutofit/>
          </a:bodyPr>
          <a:lstStyle>
            <a:lvl1pPr marL="0" indent="0">
              <a:buNone/>
              <a:defRPr sz="1200" i="1" baseline="0"/>
            </a:lvl1pPr>
          </a:lstStyle>
          <a:p>
            <a:r>
              <a:rPr lang="en-US" dirty="0"/>
              <a:t>Insert Photo</a:t>
            </a:r>
          </a:p>
        </p:txBody>
      </p:sp>
      <p:sp>
        <p:nvSpPr>
          <p:cNvPr id="2" name="Slide Number Placeholder 1"/>
          <p:cNvSpPr>
            <a:spLocks noGrp="1"/>
          </p:cNvSpPr>
          <p:nvPr>
            <p:ph type="sldNum" sz="quarter" idx="16"/>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9"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645860945"/>
      </p:ext>
    </p:extLst>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Content" type="obj">
  <p:cSld name="Title, Content">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1523880" y="1122480"/>
            <a:ext cx="9143640" cy="23871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3"/>
          <p:cNvSpPr txBox="1">
            <a:spLocks noGrp="1"/>
          </p:cNvSpPr>
          <p:nvPr>
            <p:ph type="body" idx="1"/>
          </p:nvPr>
        </p:nvSpPr>
        <p:spPr>
          <a:xfrm>
            <a:off x="609480" y="1604520"/>
            <a:ext cx="10972440" cy="3977280"/>
          </a:xfrm>
          <a:prstGeom prst="rect">
            <a:avLst/>
          </a:prstGeom>
          <a:noFill/>
          <a:ln>
            <a:noFill/>
          </a:ln>
        </p:spPr>
        <p:txBody>
          <a:bodyPr spcFirstLastPara="1" wrap="square" lIns="0" tIns="0" rIns="0" bIns="0" anchor="t" anchorCtr="0">
            <a:no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extLst>
      <p:ext uri="{BB962C8B-B14F-4D97-AF65-F5344CB8AC3E}">
        <p14:creationId xmlns:p14="http://schemas.microsoft.com/office/powerpoint/2010/main" val="2026896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Presentation Title Slide Opt 1_Tagline">
    <p:spTree>
      <p:nvGrpSpPr>
        <p:cNvPr id="1" name=""/>
        <p:cNvGrpSpPr/>
        <p:nvPr/>
      </p:nvGrpSpPr>
      <p:grpSpPr>
        <a:xfrm>
          <a:off x="0" y="0"/>
          <a:ext cx="0" cy="0"/>
          <a:chOff x="0" y="0"/>
          <a:chExt cx="0" cy="0"/>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 y="0"/>
            <a:ext cx="12223667" cy="68580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6717"/>
            <a:ext cx="12192000" cy="130175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98500"/>
          </a:xfrm>
          <a:prstGeom prst="rect">
            <a:avLst/>
          </a:prstGeom>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64017" y="6157002"/>
            <a:ext cx="1443529" cy="609304"/>
          </a:xfrm>
          <a:prstGeom prst="rect">
            <a:avLst/>
          </a:prstGeom>
        </p:spPr>
      </p:pic>
      <p:sp>
        <p:nvSpPr>
          <p:cNvPr id="2" name="Title 1"/>
          <p:cNvSpPr>
            <a:spLocks noGrp="1"/>
          </p:cNvSpPr>
          <p:nvPr>
            <p:ph type="ctrTitle" hasCustomPrompt="1"/>
          </p:nvPr>
        </p:nvSpPr>
        <p:spPr>
          <a:xfrm>
            <a:off x="914400" y="3637527"/>
            <a:ext cx="10363200" cy="697310"/>
          </a:xfr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914400" y="4426914"/>
            <a:ext cx="103632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10" name="Slide Number Placeholder 9"/>
          <p:cNvSpPr>
            <a:spLocks noGrp="1"/>
          </p:cNvSpPr>
          <p:nvPr>
            <p:ph type="sldNum" sz="quarter" idx="18"/>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 y="857555"/>
            <a:ext cx="1942592" cy="2414016"/>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58755" y="857555"/>
            <a:ext cx="2592832" cy="2414016"/>
          </a:xfrm>
          <a:prstGeom prst="rect">
            <a:avLst/>
          </a:prstGeom>
        </p:spPr>
      </p:pic>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49508" y="857555"/>
            <a:ext cx="3153664" cy="2414016"/>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88995" y="857555"/>
            <a:ext cx="2609088" cy="2414016"/>
          </a:xfrm>
          <a:prstGeom prst="rect">
            <a:avLst/>
          </a:prstGeom>
        </p:spPr>
      </p:pic>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295888" y="857555"/>
            <a:ext cx="1999488" cy="2414016"/>
          </a:xfrm>
          <a:prstGeom prst="rect">
            <a:avLst/>
          </a:prstGeom>
        </p:spPr>
      </p:pic>
    </p:spTree>
    <p:extLst>
      <p:ext uri="{BB962C8B-B14F-4D97-AF65-F5344CB8AC3E}">
        <p14:creationId xmlns:p14="http://schemas.microsoft.com/office/powerpoint/2010/main" val="28268931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Presentation Title Slide Opt 1 Tagline Editable">
    <p:spTree>
      <p:nvGrpSpPr>
        <p:cNvPr id="1" name=""/>
        <p:cNvGrpSpPr/>
        <p:nvPr/>
      </p:nvGrpSpPr>
      <p:grpSpPr>
        <a:xfrm>
          <a:off x="0" y="0"/>
          <a:ext cx="0" cy="0"/>
          <a:chOff x="0" y="0"/>
          <a:chExt cx="0" cy="0"/>
        </a:xfrm>
      </p:grpSpPr>
      <p:pic>
        <p:nvPicPr>
          <p:cNvPr id="55" name="Picture 5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 y="0"/>
            <a:ext cx="12223667" cy="68580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6717"/>
            <a:ext cx="12192000" cy="1301750"/>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98500"/>
          </a:xfrm>
          <a:prstGeom prst="rect">
            <a:avLst/>
          </a:prstGeom>
        </p:spPr>
      </p:pic>
      <p:sp>
        <p:nvSpPr>
          <p:cNvPr id="2" name="Title 1"/>
          <p:cNvSpPr>
            <a:spLocks noGrp="1"/>
          </p:cNvSpPr>
          <p:nvPr>
            <p:ph type="ctrTitle" hasCustomPrompt="1"/>
          </p:nvPr>
        </p:nvSpPr>
        <p:spPr>
          <a:xfrm>
            <a:off x="914400" y="3637527"/>
            <a:ext cx="10363200" cy="697310"/>
          </a:xfrm>
        </p:spPr>
        <p:txBody>
          <a:bodyPr anchor="b">
            <a:normAutofit/>
          </a:bodyPr>
          <a:lstStyle>
            <a:lvl1pPr algn="l">
              <a:defRPr sz="4400" i="0">
                <a:solidFill>
                  <a:srgbClr val="0066A1"/>
                </a:solidFill>
              </a:defRPr>
            </a:lvl1pPr>
          </a:lstStyle>
          <a:p>
            <a:r>
              <a:rPr lang="en-US" dirty="0"/>
              <a:t>Presentation Title</a:t>
            </a:r>
          </a:p>
        </p:txBody>
      </p:sp>
      <p:sp>
        <p:nvSpPr>
          <p:cNvPr id="3" name="Subtitle 2"/>
          <p:cNvSpPr>
            <a:spLocks noGrp="1"/>
          </p:cNvSpPr>
          <p:nvPr>
            <p:ph type="subTitle" idx="1" hasCustomPrompt="1"/>
          </p:nvPr>
        </p:nvSpPr>
        <p:spPr>
          <a:xfrm>
            <a:off x="914400" y="4426914"/>
            <a:ext cx="10363200" cy="1275747"/>
          </a:xfrm>
        </p:spPr>
        <p:txBody>
          <a:bodyPr>
            <a:normAutofit/>
          </a:bodyPr>
          <a:lstStyle>
            <a:lvl1pPr marL="0" indent="0" algn="l">
              <a:buNone/>
              <a:defRPr sz="2800" b="1" i="1">
                <a:solidFill>
                  <a:schemeClr val="tx1">
                    <a:lumMod val="50000"/>
                    <a:lumOff val="50000"/>
                  </a:schemeClr>
                </a:solidFill>
                <a:latin typeface="Calibri" charset="0"/>
                <a:ea typeface="Calibri" charset="0"/>
                <a:cs typeface="Calibri"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Subhead</a:t>
            </a:r>
          </a:p>
        </p:txBody>
      </p:sp>
      <p:sp>
        <p:nvSpPr>
          <p:cNvPr id="50" name="Picture Placeholder 49"/>
          <p:cNvSpPr>
            <a:spLocks noGrp="1"/>
          </p:cNvSpPr>
          <p:nvPr>
            <p:ph type="pic" sz="quarter" idx="13" hasCustomPrompt="1"/>
          </p:nvPr>
        </p:nvSpPr>
        <p:spPr>
          <a:xfrm>
            <a:off x="0" y="1044735"/>
            <a:ext cx="2438400" cy="1828800"/>
          </a:xfrm>
          <a:blipFill>
            <a:blip r:embed="rId5"/>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INSERT</a:t>
            </a:r>
            <a:br>
              <a:rPr lang="en-US" dirty="0"/>
            </a:br>
            <a:r>
              <a:rPr lang="en-US" dirty="0"/>
              <a:t> IMAGE </a:t>
            </a:r>
          </a:p>
        </p:txBody>
      </p:sp>
      <p:sp>
        <p:nvSpPr>
          <p:cNvPr id="51" name="Picture Placeholder 49"/>
          <p:cNvSpPr>
            <a:spLocks noGrp="1"/>
          </p:cNvSpPr>
          <p:nvPr>
            <p:ph type="pic" sz="quarter" idx="14" hasCustomPrompt="1"/>
          </p:nvPr>
        </p:nvSpPr>
        <p:spPr>
          <a:xfrm>
            <a:off x="2438400" y="1044735"/>
            <a:ext cx="2438400" cy="1828800"/>
          </a:xfrm>
          <a:blipFill>
            <a:blip r:embed="rId6"/>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2" name="Picture Placeholder 49"/>
          <p:cNvSpPr>
            <a:spLocks noGrp="1"/>
          </p:cNvSpPr>
          <p:nvPr>
            <p:ph type="pic" sz="quarter" idx="15" hasCustomPrompt="1"/>
          </p:nvPr>
        </p:nvSpPr>
        <p:spPr>
          <a:xfrm>
            <a:off x="4876800" y="1044735"/>
            <a:ext cx="2438400" cy="1828800"/>
          </a:xfrm>
          <a:blipFill>
            <a:blip r:embed="rId7"/>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3" name="Picture Placeholder 49"/>
          <p:cNvSpPr>
            <a:spLocks noGrp="1"/>
          </p:cNvSpPr>
          <p:nvPr>
            <p:ph type="pic" sz="quarter" idx="16" hasCustomPrompt="1"/>
          </p:nvPr>
        </p:nvSpPr>
        <p:spPr>
          <a:xfrm>
            <a:off x="7315200" y="1044735"/>
            <a:ext cx="2438400" cy="1828800"/>
          </a:xfrm>
          <a:blipFill>
            <a:blip r:embed="rId8"/>
            <a:stretch>
              <a:fillRect/>
            </a:stretch>
          </a:blipFill>
        </p:spPr>
        <p:txBody>
          <a:bodyPr anchor="ctr">
            <a:normAutofit/>
          </a:bodyPr>
          <a:lstStyle>
            <a:lvl1pPr marL="0" marR="0" indent="0" algn="ctr" defTabSz="914400" rtl="0" eaLnBrk="1" fontAlgn="auto" latinLnBrk="0" hangingPunct="1">
              <a:lnSpc>
                <a:spcPct val="90000"/>
              </a:lnSpc>
              <a:spcBef>
                <a:spcPts val="1000"/>
              </a:spcBef>
              <a:spcAft>
                <a:spcPts val="0"/>
              </a:spcAft>
              <a:buClr>
                <a:srgbClr val="0066A1"/>
              </a:buClr>
              <a:buSzTx/>
              <a:buFont typeface="LucidaGrande" charset="0"/>
              <a:buNone/>
              <a:tabLst/>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 </a:t>
            </a:r>
          </a:p>
        </p:txBody>
      </p:sp>
      <p:sp>
        <p:nvSpPr>
          <p:cNvPr id="54" name="Picture Placeholder 49"/>
          <p:cNvSpPr>
            <a:spLocks noGrp="1"/>
          </p:cNvSpPr>
          <p:nvPr>
            <p:ph type="pic" sz="quarter" idx="17" hasCustomPrompt="1"/>
          </p:nvPr>
        </p:nvSpPr>
        <p:spPr>
          <a:xfrm>
            <a:off x="9753600" y="1044735"/>
            <a:ext cx="2438400" cy="1828800"/>
          </a:xfrm>
          <a:blipFill>
            <a:blip r:embed="rId9"/>
            <a:stretch>
              <a:fillRect/>
            </a:stretch>
          </a:blipFill>
        </p:spPr>
        <p:txBody>
          <a:bodyPr anchor="ctr">
            <a:normAutofit/>
          </a:bodyPr>
          <a:lstStyle>
            <a:lvl1pPr marL="0" indent="0" algn="ctr">
              <a:buNone/>
              <a:defRPr sz="2800" baseline="0">
                <a:ln w="3175">
                  <a:noFill/>
                </a:ln>
                <a:solidFill>
                  <a:schemeClr val="bg1"/>
                </a:solidFill>
                <a:effectLst>
                  <a:outerShdw blurRad="38100" dist="38100" dir="2700000" algn="tl">
                    <a:srgbClr val="000000">
                      <a:alpha val="43137"/>
                    </a:srgbClr>
                  </a:outerShdw>
                </a:effectLst>
              </a:defRPr>
            </a:lvl1pPr>
          </a:lstStyle>
          <a:p>
            <a:r>
              <a:rPr lang="en-US" dirty="0"/>
              <a:t> INSERT</a:t>
            </a:r>
            <a:br>
              <a:rPr lang="en-US" dirty="0"/>
            </a:br>
            <a:r>
              <a:rPr lang="en-US" dirty="0"/>
              <a:t> IMAGE</a:t>
            </a:r>
          </a:p>
        </p:txBody>
      </p:sp>
      <p:sp>
        <p:nvSpPr>
          <p:cNvPr id="10" name="Slide Number Placeholder 9"/>
          <p:cNvSpPr>
            <a:spLocks noGrp="1"/>
          </p:cNvSpPr>
          <p:nvPr>
            <p:ph type="sldNum" sz="quarter" idx="18"/>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pic>
        <p:nvPicPr>
          <p:cNvPr id="15" name="Picture 1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364017" y="6157002"/>
            <a:ext cx="1443529" cy="609304"/>
          </a:xfrm>
          <a:prstGeom prst="rect">
            <a:avLst/>
          </a:prstGeom>
        </p:spPr>
      </p:pic>
    </p:spTree>
    <p:extLst>
      <p:ext uri="{BB962C8B-B14F-4D97-AF65-F5344CB8AC3E}">
        <p14:creationId xmlns:p14="http://schemas.microsoft.com/office/powerpoint/2010/main" val="313618614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Divider Title Slide Opt 1">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7" y="0"/>
            <a:ext cx="12223667" cy="68580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6717"/>
            <a:ext cx="12192000" cy="1301750"/>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985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180" y="6038603"/>
            <a:ext cx="2173233" cy="829094"/>
          </a:xfrm>
          <a:prstGeom prst="rect">
            <a:avLst/>
          </a:prstGeom>
        </p:spPr>
      </p:pic>
      <p:sp>
        <p:nvSpPr>
          <p:cNvPr id="2" name="Title 1"/>
          <p:cNvSpPr>
            <a:spLocks noGrp="1"/>
          </p:cNvSpPr>
          <p:nvPr>
            <p:ph type="title" hasCustomPrompt="1"/>
          </p:nvPr>
        </p:nvSpPr>
        <p:spPr>
          <a:xfrm>
            <a:off x="831851" y="3262831"/>
            <a:ext cx="10515600" cy="827758"/>
          </a:xfrm>
        </p:spPr>
        <p:txBody>
          <a:bodyPr anchor="b">
            <a:normAutofit/>
          </a:bodyPr>
          <a:lstStyle>
            <a:lvl1pPr>
              <a:defRPr sz="4400" i="0"/>
            </a:lvl1pPr>
          </a:lstStyle>
          <a:p>
            <a:r>
              <a:rPr lang="en-US" dirty="0"/>
              <a:t>Divider Title</a:t>
            </a:r>
          </a:p>
        </p:txBody>
      </p:sp>
      <p:sp>
        <p:nvSpPr>
          <p:cNvPr id="3" name="Text Placeholder 2"/>
          <p:cNvSpPr>
            <a:spLocks noGrp="1"/>
          </p:cNvSpPr>
          <p:nvPr>
            <p:ph type="body" idx="1" hasCustomPrompt="1"/>
          </p:nvPr>
        </p:nvSpPr>
        <p:spPr>
          <a:xfrm>
            <a:off x="831851" y="4117578"/>
            <a:ext cx="10515600" cy="672450"/>
          </a:xfrm>
        </p:spPr>
        <p:txBody>
          <a:bodyPr>
            <a:normAutofit/>
          </a:bodyPr>
          <a:lstStyle>
            <a:lvl1pPr marL="0" indent="0">
              <a:buNone/>
              <a:defRPr sz="2800" b="1" i="1">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226695579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resentation Title Slide Opt 2">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a:stretch/>
        </p:blipFill>
        <p:spPr>
          <a:xfrm rot="10800000" flipH="1">
            <a:off x="-31667" y="-1"/>
            <a:ext cx="12223667" cy="6858001"/>
          </a:xfrm>
          <a:prstGeom prst="rect">
            <a:avLst/>
          </a:prstGeom>
        </p:spPr>
      </p:pic>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6717"/>
            <a:ext cx="12192000" cy="1301750"/>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79180" y="6038603"/>
            <a:ext cx="2173233" cy="829094"/>
          </a:xfrm>
          <a:prstGeom prst="rect">
            <a:avLst/>
          </a:prstGeom>
        </p:spPr>
      </p:pic>
      <p:sp>
        <p:nvSpPr>
          <p:cNvPr id="2" name="Title 1"/>
          <p:cNvSpPr>
            <a:spLocks noGrp="1"/>
          </p:cNvSpPr>
          <p:nvPr>
            <p:ph type="title" hasCustomPrompt="1"/>
          </p:nvPr>
        </p:nvSpPr>
        <p:spPr>
          <a:xfrm>
            <a:off x="831851" y="3262831"/>
            <a:ext cx="10515600" cy="827758"/>
          </a:xfrm>
        </p:spPr>
        <p:txBody>
          <a:bodyPr anchor="b">
            <a:normAutofit/>
          </a:bodyPr>
          <a:lstStyle>
            <a:lvl1pPr>
              <a:defRPr sz="4400" i="0" baseline="0"/>
            </a:lvl1pPr>
          </a:lstStyle>
          <a:p>
            <a:r>
              <a:rPr lang="en-US" dirty="0"/>
              <a:t>Presentation Title</a:t>
            </a:r>
          </a:p>
        </p:txBody>
      </p:sp>
      <p:sp>
        <p:nvSpPr>
          <p:cNvPr id="3" name="Text Placeholder 2"/>
          <p:cNvSpPr>
            <a:spLocks noGrp="1"/>
          </p:cNvSpPr>
          <p:nvPr>
            <p:ph type="body" idx="1" hasCustomPrompt="1"/>
          </p:nvPr>
        </p:nvSpPr>
        <p:spPr>
          <a:xfrm>
            <a:off x="831851" y="4117578"/>
            <a:ext cx="10515600" cy="672450"/>
          </a:xfrm>
        </p:spPr>
        <p:txBody>
          <a:bodyPr>
            <a:normAutofit/>
          </a:bodyPr>
          <a:lstStyle>
            <a:lvl1pPr marL="0" indent="0">
              <a:buNone/>
              <a:defRPr sz="2800" b="1" i="1">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a:t>
            </a:r>
          </a:p>
        </p:txBody>
      </p:sp>
      <p:sp>
        <p:nvSpPr>
          <p:cNvPr id="7" name="Slide Number Placeholder 6"/>
          <p:cNvSpPr>
            <a:spLocks noGrp="1"/>
          </p:cNvSpPr>
          <p:nvPr>
            <p:ph type="sldNum" sz="quarter" idx="14"/>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9075" y="494096"/>
            <a:ext cx="1690624" cy="1286256"/>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08917" y="1149416"/>
            <a:ext cx="2503424" cy="1895856"/>
          </a:xfrm>
          <a:prstGeom prst="rect">
            <a:avLst/>
          </a:prstGeom>
        </p:spPr>
      </p:pic>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25" y="-3048"/>
            <a:ext cx="4351527" cy="3328681"/>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128081" y="2921668"/>
            <a:ext cx="3064256" cy="2694432"/>
          </a:xfrm>
          <a:prstGeom prst="rect">
            <a:avLst/>
          </a:prstGeom>
        </p:spPr>
      </p:pic>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12192000" cy="698500"/>
          </a:xfrm>
          <a:prstGeom prst="rect">
            <a:avLst/>
          </a:prstGeom>
        </p:spPr>
      </p:pic>
    </p:spTree>
    <p:extLst>
      <p:ext uri="{BB962C8B-B14F-4D97-AF65-F5344CB8AC3E}">
        <p14:creationId xmlns:p14="http://schemas.microsoft.com/office/powerpoint/2010/main" val="371331180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Divider Title Slide Opt 2">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a:alphaModFix amt="50000"/>
            <a:extLst>
              <a:ext uri="{28A0092B-C50C-407E-A947-70E740481C1C}">
                <a14:useLocalDpi xmlns:a14="http://schemas.microsoft.com/office/drawing/2010/main" val="0"/>
              </a:ext>
            </a:extLst>
          </a:blip>
          <a:srcRect l="10601"/>
          <a:stretch/>
        </p:blipFill>
        <p:spPr>
          <a:xfrm rot="10800000" flipH="1">
            <a:off x="-31667" y="-1"/>
            <a:ext cx="12223667" cy="6858001"/>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66717"/>
            <a:ext cx="12192000" cy="13017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9850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79180" y="6038603"/>
            <a:ext cx="2173233" cy="829094"/>
          </a:xfrm>
          <a:prstGeom prst="rect">
            <a:avLst/>
          </a:prstGeom>
        </p:spPr>
      </p:pic>
      <p:sp>
        <p:nvSpPr>
          <p:cNvPr id="2" name="Title 1"/>
          <p:cNvSpPr>
            <a:spLocks noGrp="1"/>
          </p:cNvSpPr>
          <p:nvPr>
            <p:ph type="title" hasCustomPrompt="1"/>
          </p:nvPr>
        </p:nvSpPr>
        <p:spPr>
          <a:xfrm>
            <a:off x="831851" y="3262831"/>
            <a:ext cx="10515600" cy="827758"/>
          </a:xfrm>
        </p:spPr>
        <p:txBody>
          <a:bodyPr anchor="b">
            <a:normAutofit/>
          </a:bodyPr>
          <a:lstStyle>
            <a:lvl1pPr>
              <a:defRPr sz="4400" i="0"/>
            </a:lvl1pPr>
          </a:lstStyle>
          <a:p>
            <a:r>
              <a:rPr lang="en-US" dirty="0"/>
              <a:t>Divider Title</a:t>
            </a:r>
          </a:p>
        </p:txBody>
      </p:sp>
      <p:sp>
        <p:nvSpPr>
          <p:cNvPr id="3" name="Text Placeholder 2"/>
          <p:cNvSpPr>
            <a:spLocks noGrp="1"/>
          </p:cNvSpPr>
          <p:nvPr>
            <p:ph type="body" idx="1" hasCustomPrompt="1"/>
          </p:nvPr>
        </p:nvSpPr>
        <p:spPr>
          <a:xfrm>
            <a:off x="831851" y="4117578"/>
            <a:ext cx="10515600" cy="672450"/>
          </a:xfrm>
        </p:spPr>
        <p:txBody>
          <a:bodyPr>
            <a:normAutofit/>
          </a:bodyPr>
          <a:lstStyle>
            <a:lvl1pPr marL="0" indent="0">
              <a:buNone/>
              <a:defRPr sz="2800" b="1" i="1">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Subhead</a:t>
            </a:r>
          </a:p>
        </p:txBody>
      </p:sp>
      <p:sp>
        <p:nvSpPr>
          <p:cNvPr id="14" name="Slide Number Placeholder 13"/>
          <p:cNvSpPr>
            <a:spLocks noGrp="1"/>
          </p:cNvSpPr>
          <p:nvPr>
            <p:ph type="sldNum" sz="quarter" idx="10"/>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162908254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Blank">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0" name="Text Placeholder 9"/>
          <p:cNvSpPr>
            <a:spLocks noGrp="1"/>
          </p:cNvSpPr>
          <p:nvPr>
            <p:ph type="body" sz="quarter" idx="13"/>
          </p:nvPr>
        </p:nvSpPr>
        <p:spPr>
          <a:xfrm>
            <a:off x="838200" y="1825625"/>
            <a:ext cx="10515600" cy="39433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11"/>
          <p:cNvSpPr>
            <a:spLocks noGrp="1"/>
          </p:cNvSpPr>
          <p:nvPr>
            <p:ph type="sldNum" sz="quarter" idx="14"/>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6"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363845229"/>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Topic</a:t>
            </a:r>
          </a:p>
        </p:txBody>
      </p:sp>
      <p:sp>
        <p:nvSpPr>
          <p:cNvPr id="14" name="Text Placeholder 13"/>
          <p:cNvSpPr>
            <a:spLocks noGrp="1"/>
          </p:cNvSpPr>
          <p:nvPr>
            <p:ph type="body" sz="quarter" idx="13"/>
          </p:nvPr>
        </p:nvSpPr>
        <p:spPr>
          <a:xfrm>
            <a:off x="838200" y="1825625"/>
            <a:ext cx="5181600" cy="3792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13"/>
          <p:cNvSpPr>
            <a:spLocks noGrp="1"/>
          </p:cNvSpPr>
          <p:nvPr>
            <p:ph type="body" sz="quarter" idx="14"/>
          </p:nvPr>
        </p:nvSpPr>
        <p:spPr>
          <a:xfrm>
            <a:off x="6172200" y="1825625"/>
            <a:ext cx="5181600" cy="37925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5"/>
          </p:nvPr>
        </p:nvSpPr>
        <p:spPr/>
        <p:txBody>
          <a:body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
        <p:nvSpPr>
          <p:cNvPr id="10" name="Text Placeholder 3"/>
          <p:cNvSpPr>
            <a:spLocks noGrp="1"/>
          </p:cNvSpPr>
          <p:nvPr>
            <p:ph type="body" sz="quarter" idx="17" hasCustomPrompt="1"/>
          </p:nvPr>
        </p:nvSpPr>
        <p:spPr>
          <a:xfrm>
            <a:off x="838200" y="1106197"/>
            <a:ext cx="10515600" cy="385325"/>
          </a:xfrm>
        </p:spPr>
        <p:txBody>
          <a:bodyPr>
            <a:normAutofit/>
          </a:bodyPr>
          <a:lstStyle>
            <a:lvl1pPr marL="0" indent="0">
              <a:buNone/>
              <a:defRPr sz="2400" b="1" i="1">
                <a:solidFill>
                  <a:schemeClr val="tx1">
                    <a:lumMod val="50000"/>
                    <a:lumOff val="50000"/>
                  </a:schemeClr>
                </a:solidFill>
              </a:defRPr>
            </a:lvl1pPr>
          </a:lstStyle>
          <a:p>
            <a:pPr lvl="0"/>
            <a:r>
              <a:rPr lang="en-US" dirty="0"/>
              <a:t>Subhead</a:t>
            </a:r>
          </a:p>
        </p:txBody>
      </p:sp>
    </p:spTree>
    <p:extLst>
      <p:ext uri="{BB962C8B-B14F-4D97-AF65-F5344CB8AC3E}">
        <p14:creationId xmlns:p14="http://schemas.microsoft.com/office/powerpoint/2010/main" val="180374552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0" y="5566717"/>
            <a:ext cx="12192000" cy="1301750"/>
          </a:xfrm>
          <a:prstGeom prst="rect">
            <a:avLst/>
          </a:prstGeom>
        </p:spPr>
      </p:pic>
      <p:pic>
        <p:nvPicPr>
          <p:cNvPr id="11" name="Picture 10"/>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0" y="0"/>
            <a:ext cx="12192000" cy="698500"/>
          </a:xfrm>
          <a:prstGeom prst="rect">
            <a:avLst/>
          </a:prstGeom>
        </p:spPr>
      </p:pic>
      <p:pic>
        <p:nvPicPr>
          <p:cNvPr id="12" name="Picture 11"/>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9979180" y="6038603"/>
            <a:ext cx="2173233" cy="829094"/>
          </a:xfrm>
          <a:prstGeom prst="rect">
            <a:avLst/>
          </a:prstGeom>
        </p:spPr>
      </p:pic>
      <p:sp>
        <p:nvSpPr>
          <p:cNvPr id="2" name="Title Placeholder 1"/>
          <p:cNvSpPr>
            <a:spLocks noGrp="1"/>
          </p:cNvSpPr>
          <p:nvPr>
            <p:ph type="title"/>
          </p:nvPr>
        </p:nvSpPr>
        <p:spPr>
          <a:xfrm>
            <a:off x="838200" y="556181"/>
            <a:ext cx="10515600" cy="553336"/>
          </a:xfrm>
          <a:prstGeom prst="rect">
            <a:avLst/>
          </a:prstGeom>
        </p:spPr>
        <p:txBody>
          <a:bodyPr vert="horz" lIns="91440" tIns="45720" rIns="91440" bIns="45720" rtlCol="0" anchor="b">
            <a:noAutofit/>
          </a:bodyPr>
          <a:lstStyle/>
          <a:p>
            <a:r>
              <a:rPr lang="en-US" dirty="0"/>
              <a:t>Topic</a:t>
            </a:r>
          </a:p>
        </p:txBody>
      </p:sp>
      <p:sp>
        <p:nvSpPr>
          <p:cNvPr id="3" name="Text Placeholder 2"/>
          <p:cNvSpPr>
            <a:spLocks noGrp="1"/>
          </p:cNvSpPr>
          <p:nvPr>
            <p:ph type="body" idx="1"/>
          </p:nvPr>
        </p:nvSpPr>
        <p:spPr>
          <a:xfrm>
            <a:off x="838200" y="1428826"/>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Slide Number Placeholder 25"/>
          <p:cNvSpPr>
            <a:spLocks noGrp="1"/>
          </p:cNvSpPr>
          <p:nvPr>
            <p:ph type="sldNum" sz="quarter" idx="4"/>
          </p:nvPr>
        </p:nvSpPr>
        <p:spPr>
          <a:xfrm>
            <a:off x="513761" y="6205393"/>
            <a:ext cx="648879" cy="365125"/>
          </a:xfrm>
          <a:prstGeom prst="rect">
            <a:avLst/>
          </a:prstGeom>
        </p:spPr>
        <p:txBody>
          <a:bodyPr vert="horz" lIns="91440" tIns="45720" rIns="91440" bIns="45720" rtlCol="0" anchor="ctr"/>
          <a:lstStyle>
            <a:lvl1pPr algn="l">
              <a:defRPr sz="1200">
                <a:solidFill>
                  <a:schemeClr val="bg1"/>
                </a:solidFill>
              </a:defRPr>
            </a:lvl1pPr>
          </a:lstStyle>
          <a:p>
            <a:pPr marL="0" lvl="0" indent="0" algn="r" rtl="0">
              <a:spcBef>
                <a:spcPts val="0"/>
              </a:spcBef>
              <a:spcAft>
                <a:spcPts val="0"/>
              </a:spcAft>
              <a:buNone/>
            </a:pPr>
            <a:fld id="{00000000-1234-1234-1234-123412341234}" type="slidenum">
              <a:rPr lang="es-AR" smtClean="0"/>
              <a:t>‹#›</a:t>
            </a:fld>
            <a:endParaRPr lang="es-AR">
              <a:solidFill>
                <a:srgbClr val="000000"/>
              </a:solidFill>
              <a:latin typeface="Times New Roman"/>
              <a:ea typeface="Times New Roman"/>
              <a:cs typeface="Times New Roman"/>
              <a:sym typeface="Times New Roman"/>
            </a:endParaRPr>
          </a:p>
        </p:txBody>
      </p:sp>
    </p:spTree>
    <p:extLst>
      <p:ext uri="{BB962C8B-B14F-4D97-AF65-F5344CB8AC3E}">
        <p14:creationId xmlns:p14="http://schemas.microsoft.com/office/powerpoint/2010/main" val="380670905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3" r:id="rId21"/>
  </p:sldLayoutIdLst>
  <p:hf sldNum="0" hdr="0" ftr="0" dt="0"/>
  <p:txStyles>
    <p:titleStyle>
      <a:lvl1pPr algn="l" defTabSz="914400" rtl="0" eaLnBrk="1" latinLnBrk="0" hangingPunct="1">
        <a:lnSpc>
          <a:spcPct val="90000"/>
        </a:lnSpc>
        <a:spcBef>
          <a:spcPct val="0"/>
        </a:spcBef>
        <a:buNone/>
        <a:defRPr sz="3400" b="1" i="0" kern="1200">
          <a:solidFill>
            <a:srgbClr val="0066A1"/>
          </a:solidFill>
          <a:latin typeface="Calibri" charset="0"/>
          <a:ea typeface="Calibri" charset="0"/>
          <a:cs typeface="Calibri" charset="0"/>
        </a:defRPr>
      </a:lvl1pPr>
    </p:titleStyle>
    <p:bodyStyle>
      <a:lvl1pPr marL="228600" indent="-228600" algn="l" defTabSz="914400" rtl="0" eaLnBrk="1" latinLnBrk="0" hangingPunct="1">
        <a:lnSpc>
          <a:spcPct val="90000"/>
        </a:lnSpc>
        <a:spcBef>
          <a:spcPts val="1000"/>
        </a:spcBef>
        <a:buClr>
          <a:srgbClr val="0066A1"/>
        </a:buClr>
        <a:buFont typeface="LucidaGrande"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66A1"/>
        </a:buClr>
        <a:buFont typeface="LucidaGrande"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0066A1"/>
        </a:buClr>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0066A1"/>
        </a:buClr>
        <a:buFont typeface="Wingdings"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0066A1"/>
        </a:buClr>
        <a:buFont typeface="Courier New" charset="0"/>
        <a:buChar char="o"/>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8" Type="http://schemas.openxmlformats.org/officeDocument/2006/relationships/image" Target="../media/image310.png"/><Relationship Id="rId3" Type="http://schemas.openxmlformats.org/officeDocument/2006/relationships/notesSlide" Target="../notesSlides/notesSlide8.xml"/><Relationship Id="rId2" Type="http://schemas.openxmlformats.org/officeDocument/2006/relationships/slideLayout" Target="../slideLayouts/slideLayout21.xml"/><Relationship Id="rId1" Type="http://schemas.openxmlformats.org/officeDocument/2006/relationships/tags" Target="../tags/tag8.xml"/><Relationship Id="rId5" Type="http://schemas.openxmlformats.org/officeDocument/2006/relationships/image" Target="../media/image35.jpg"/><Relationship Id="rId4" Type="http://schemas.openxmlformats.org/officeDocument/2006/relationships/image" Target="../media/image34.png"/><Relationship Id="rId9"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1.xml"/><Relationship Id="rId1" Type="http://schemas.openxmlformats.org/officeDocument/2006/relationships/tags" Target="../tags/tag9.xml"/><Relationship Id="rId5" Type="http://schemas.openxmlformats.org/officeDocument/2006/relationships/image" Target="../media/image36.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330.png"/><Relationship Id="rId2" Type="http://schemas.openxmlformats.org/officeDocument/2006/relationships/slideLayout" Target="../slideLayouts/slideLayout21.xml"/><Relationship Id="rId1" Type="http://schemas.openxmlformats.org/officeDocument/2006/relationships/tags" Target="../tags/tag1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1.xml"/><Relationship Id="rId1" Type="http://schemas.openxmlformats.org/officeDocument/2006/relationships/tags" Target="../tags/tag1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1.xml"/><Relationship Id="rId1" Type="http://schemas.openxmlformats.org/officeDocument/2006/relationships/tags" Target="../tags/tag12.xml"/><Relationship Id="rId6" Type="http://schemas.openxmlformats.org/officeDocument/2006/relationships/image" Target="../media/image40.tiff"/><Relationship Id="rId5" Type="http://schemas.openxmlformats.org/officeDocument/2006/relationships/image" Target="../media/image39.tiff"/><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1.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tags" Target="../tags/tag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notesSlide" Target="../notesSlides/notesSlide4.xml"/><Relationship Id="rId7" Type="http://schemas.openxmlformats.org/officeDocument/2006/relationships/hyperlink" Target="https://www.google.com/imgres?imgurl=https%3A%2F%2Fjasonbox.net%2Fwp-content%2Fuploads%2F2020%2F10%2Fanemometer_t20_O00Zry-1-1024x768.jpg&amp;imgrefurl=https%3A%2F%2Fjasonbox.net%2Fbest-handheld-anemometers%2F&amp;tbnid=CtBtqJws828JOM&amp;vet=12ahUKEwiwmeej3aPtAhXfM7kGHYjQD6kQMyhgegUIARDRAQ..i&amp;docid=t5SZ4zAIkbuOxM&amp;w=1024&amp;h=768&amp;q=ANEMOMETERS&amp;hl=es-419&amp;client=firefox-b-d&amp;ved=2ahUKEwiwmeej3aPtAhXfM7kGHYjQD6kQMyhgegUIARDRAQ" TargetMode="External"/><Relationship Id="rId2" Type="http://schemas.openxmlformats.org/officeDocument/2006/relationships/slideLayout" Target="../slideLayouts/slideLayout21.xml"/><Relationship Id="rId1" Type="http://schemas.openxmlformats.org/officeDocument/2006/relationships/tags" Target="../tags/tag4.xml"/><Relationship Id="rId6" Type="http://schemas.openxmlformats.org/officeDocument/2006/relationships/image" Target="../media/image25.jpeg"/><Relationship Id="rId5" Type="http://schemas.openxmlformats.org/officeDocument/2006/relationships/hyperlink" Target="https://www.google.com/imgres?imgurl=https%3A%2F%2Fweatherstationary.com%2Fwp-content%2Fuploads%2F2019%2F08%2Fbest-cup-anemometers-1200x785.jpg&amp;imgrefurl=https%3A%2F%2Fweatherstationary.com%2Fbest-cup-anemometers-to-buy%2F&amp;tbnid=WghMx0P_zd-Z7M&amp;vet=12ahUKEwiwmeej3aPtAhXfM7kGHYjQD6kQMygDegUIARDtAQ..i&amp;docid=PJwIJO3OMc7puM&amp;w=1200&amp;h=785&amp;q=ANEMOMETERS&amp;hl=es-419&amp;client=firefox-b-d&amp;ved=2ahUKEwiwmeej3aPtAhXfM7kGHYjQD6kQMygDegUIARDtAQ" TargetMode="External"/><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notesSlide" Target="../notesSlides/notesSlide5.xml"/><Relationship Id="rId7" Type="http://schemas.openxmlformats.org/officeDocument/2006/relationships/hyperlink" Target="https://www.google.com/url?sa=i&amp;url=https%3A%2F%2Fwww.thoughtco.com%2Fhistory-of-the-anemometer-1991222&amp;psig=AOvVaw3rsokJmny6Uku6amY7a-CL&amp;ust=1606601240044000&amp;source=images&amp;cd=vfe&amp;ved=0CAIQjRxqFwoTCOD7tZveo-0CFQAAAAAdAAAAABAD" TargetMode="External"/><Relationship Id="rId2" Type="http://schemas.openxmlformats.org/officeDocument/2006/relationships/slideLayout" Target="../slideLayouts/slideLayout21.xml"/><Relationship Id="rId1" Type="http://schemas.openxmlformats.org/officeDocument/2006/relationships/tags" Target="../tags/tag5.xml"/><Relationship Id="rId6" Type="http://schemas.openxmlformats.org/officeDocument/2006/relationships/image" Target="../media/image27.jpeg"/><Relationship Id="rId5" Type="http://schemas.openxmlformats.org/officeDocument/2006/relationships/hyperlink" Target="https://www.google.com/imgres?imgurl=http%3A%2F%2Fwww.iedelectronics.com%2Fwp-content%2Fuploads%2F2018%2F11%2FWV4403_WIND_VANE_SENSOR_4-20mA.jpg&amp;imgrefurl=http%3A%2F%2Fwww.iedelectronics.com%2Fproducto%2Fwv4403-wind-vane-sensor-4-20ma%2F&amp;tbnid=BUgar8OmNwzqTM&amp;vet=12ahUKEwj2_ZmI3qPtAhXdB7kGHfQ9CVYQMygTegUIARDkAQ..i&amp;docid=cVV1_3hw-r6HZM&amp;w=1000&amp;h=1000&amp;q=wind%20vane&amp;hl=es-419&amp;client=firefox-b-d&amp;ved=2ahUKEwj2_ZmI3qPtAhXdB7kGHfQ9CVYQMygTegUIARDkAQ" TargetMode="Externa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1.xml"/><Relationship Id="rId1" Type="http://schemas.openxmlformats.org/officeDocument/2006/relationships/tags" Target="../tags/tag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33.png"/><Relationship Id="rId2" Type="http://schemas.openxmlformats.org/officeDocument/2006/relationships/slideLayout" Target="../slideLayouts/slideLayout21.xml"/><Relationship Id="rId1" Type="http://schemas.openxmlformats.org/officeDocument/2006/relationships/tags" Target="../tags/tag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888EF-F700-7F45-AA77-0C05BB8CF3F0}"/>
              </a:ext>
            </a:extLst>
          </p:cNvPr>
          <p:cNvSpPr>
            <a:spLocks noGrp="1"/>
          </p:cNvSpPr>
          <p:nvPr>
            <p:ph type="ctrTitle"/>
          </p:nvPr>
        </p:nvSpPr>
        <p:spPr/>
        <p:txBody>
          <a:bodyPr>
            <a:normAutofit fontScale="90000"/>
          </a:bodyPr>
          <a:lstStyle/>
          <a:p>
            <a:r>
              <a:rPr lang="en-US" dirty="0"/>
              <a:t>Weather sensor fault detection in meteorological mast</a:t>
            </a:r>
          </a:p>
        </p:txBody>
      </p:sp>
      <p:sp>
        <p:nvSpPr>
          <p:cNvPr id="3" name="Subtitle 2">
            <a:extLst>
              <a:ext uri="{FF2B5EF4-FFF2-40B4-BE49-F238E27FC236}">
                <a16:creationId xmlns:a16="http://schemas.microsoft.com/office/drawing/2014/main" id="{B154BA7D-2C12-B743-8686-4433555D73F7}"/>
              </a:ext>
            </a:extLst>
          </p:cNvPr>
          <p:cNvSpPr>
            <a:spLocks noGrp="1"/>
          </p:cNvSpPr>
          <p:nvPr>
            <p:ph type="subTitle" idx="1"/>
          </p:nvPr>
        </p:nvSpPr>
        <p:spPr/>
        <p:txBody>
          <a:bodyPr/>
          <a:lstStyle/>
          <a:p>
            <a:r>
              <a:rPr lang="en-US" dirty="0"/>
              <a:t>Franco Piergallini </a:t>
            </a:r>
            <a:r>
              <a:rPr lang="en-US" dirty="0" err="1"/>
              <a:t>Guida</a:t>
            </a:r>
            <a:r>
              <a:rPr lang="en-US" dirty="0"/>
              <a:t>, Universidad de Palermo</a:t>
            </a:r>
          </a:p>
        </p:txBody>
      </p:sp>
    </p:spTree>
    <p:custDataLst>
      <p:tags r:id="rId1"/>
    </p:custDataLst>
    <p:extLst>
      <p:ext uri="{BB962C8B-B14F-4D97-AF65-F5344CB8AC3E}">
        <p14:creationId xmlns:p14="http://schemas.microsoft.com/office/powerpoint/2010/main" val="310237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Wind vertical profile</a:t>
            </a:r>
            <a:endParaRPr sz="4800" b="1" dirty="0">
              <a:solidFill>
                <a:srgbClr val="434343"/>
              </a:solidFill>
            </a:endParaRPr>
          </a:p>
        </p:txBody>
      </p:sp>
      <p:pic>
        <p:nvPicPr>
          <p:cNvPr id="134" name="Google Shape;134;p21"/>
          <p:cNvPicPr preferRelativeResize="0"/>
          <p:nvPr/>
        </p:nvPicPr>
        <p:blipFill>
          <a:blip r:embed="rId4">
            <a:alphaModFix/>
          </a:blip>
          <a:stretch>
            <a:fillRect/>
          </a:stretch>
        </p:blipFill>
        <p:spPr>
          <a:xfrm>
            <a:off x="7582633" y="3579337"/>
            <a:ext cx="2375775" cy="1319875"/>
          </a:xfrm>
          <a:prstGeom prst="rect">
            <a:avLst/>
          </a:prstGeom>
          <a:noFill/>
          <a:ln>
            <a:noFill/>
          </a:ln>
        </p:spPr>
      </p:pic>
      <p:pic>
        <p:nvPicPr>
          <p:cNvPr id="135" name="Google Shape;135;p21" descr="Wind Speed Chart" title="Wind Speed Chart"/>
          <p:cNvPicPr preferRelativeResize="0"/>
          <p:nvPr/>
        </p:nvPicPr>
        <p:blipFill>
          <a:blip r:embed="rId5">
            <a:alphaModFix/>
          </a:blip>
          <a:stretch>
            <a:fillRect/>
          </a:stretch>
        </p:blipFill>
        <p:spPr>
          <a:xfrm>
            <a:off x="653143" y="1250302"/>
            <a:ext cx="5299787" cy="4683967"/>
          </a:xfrm>
          <a:prstGeom prst="rect">
            <a:avLst/>
          </a:prstGeom>
          <a:noFill/>
          <a:ln>
            <a:noFill/>
          </a:ln>
        </p:spPr>
      </p:pic>
      <mc:AlternateContent xmlns:mc="http://schemas.openxmlformats.org/markup-compatibility/2006" xmlns:a14="http://schemas.microsoft.com/office/drawing/2010/main">
        <mc:Choice Requires="a14">
          <p:sp>
            <p:nvSpPr>
              <p:cNvPr id="136" name="Google Shape;136;p21"/>
              <p:cNvSpPr txBox="1"/>
              <p:nvPr/>
            </p:nvSpPr>
            <p:spPr>
              <a:xfrm>
                <a:off x="6354309" y="1754381"/>
                <a:ext cx="5402262" cy="1824956"/>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14:m>
                  <m:oMath xmlns:m="http://schemas.openxmlformats.org/officeDocument/2006/math">
                    <m:sSub>
                      <m:sSubPr>
                        <m:ctrlPr>
                          <a:rPr lang="es-AR" sz="2000" i="1" smtClean="0">
                            <a:latin typeface="Cambria Math" panose="02040503050406030204" pitchFamily="18" charset="0"/>
                          </a:rPr>
                        </m:ctrlPr>
                      </m:sSubPr>
                      <m:e>
                        <m:r>
                          <a:rPr lang="en-US" sz="2000" b="0" i="1" smtClean="0">
                            <a:latin typeface="Cambria Math" panose="02040503050406030204" pitchFamily="18" charset="0"/>
                          </a:rPr>
                          <m:t>𝑉</m:t>
                        </m:r>
                      </m:e>
                      <m:sub>
                        <m:r>
                          <a:rPr lang="en-US" sz="2000" b="0" i="1" smtClean="0">
                            <a:latin typeface="Cambria Math" panose="02040503050406030204" pitchFamily="18" charset="0"/>
                          </a:rPr>
                          <m:t>𝑖</m:t>
                        </m:r>
                      </m:sub>
                    </m:sSub>
                  </m:oMath>
                </a14:m>
                <a:r>
                  <a:rPr lang="es-AR" sz="2000" dirty="0"/>
                  <a:t> are the wind speed at different heights</a:t>
                </a:r>
              </a:p>
              <a:p>
                <a:pPr marL="285750" lvl="0" indent="-285750">
                  <a:buFont typeface="Arial" panose="020B0604020202020204" pitchFamily="34" charset="0"/>
                  <a:buChar char="•"/>
                </a:pPr>
                <a14:m>
                  <m:oMath xmlns:m="http://schemas.openxmlformats.org/officeDocument/2006/math">
                    <m:sSub>
                      <m:sSubPr>
                        <m:ctrlPr>
                          <a:rPr lang="es-AR" sz="2000" i="1">
                            <a:latin typeface="Cambria Math" panose="02040503050406030204" pitchFamily="18" charset="0"/>
                          </a:rPr>
                        </m:ctrlPr>
                      </m:sSubPr>
                      <m:e>
                        <m:r>
                          <a:rPr lang="en-US" sz="2000" b="0" i="1" smtClean="0">
                            <a:latin typeface="Cambria Math" panose="02040503050406030204" pitchFamily="18" charset="0"/>
                          </a:rPr>
                          <m:t>h</m:t>
                        </m:r>
                      </m:e>
                      <m:sub>
                        <m:r>
                          <a:rPr lang="en-US" sz="2000" i="1">
                            <a:latin typeface="Cambria Math" panose="02040503050406030204" pitchFamily="18" charset="0"/>
                          </a:rPr>
                          <m:t>𝑖</m:t>
                        </m:r>
                      </m:sub>
                    </m:sSub>
                  </m:oMath>
                </a14:m>
                <a:r>
                  <a:rPr lang="es-AR" sz="2000" dirty="0"/>
                  <a:t> are the the heights</a:t>
                </a:r>
              </a:p>
              <a:p>
                <a:pPr marL="285750" lvl="0" indent="-285750" algn="l" rtl="0">
                  <a:spcBef>
                    <a:spcPts val="0"/>
                  </a:spcBef>
                  <a:spcAft>
                    <a:spcPts val="0"/>
                  </a:spcAft>
                  <a:buFont typeface="Arial" panose="020B0604020202020204" pitchFamily="34" charset="0"/>
                  <a:buChar char="•"/>
                </a:pPr>
                <a14:m>
                  <m:oMath xmlns:m="http://schemas.openxmlformats.org/officeDocument/2006/math">
                    <m:r>
                      <a:rPr lang="es-AR" sz="2000" i="1" smtClean="0">
                        <a:latin typeface="Cambria Math" panose="02040503050406030204" pitchFamily="18" charset="0"/>
                        <a:ea typeface="Cambria Math" panose="02040503050406030204" pitchFamily="18" charset="0"/>
                      </a:rPr>
                      <m:t>𝛼</m:t>
                    </m:r>
                  </m:oMath>
                </a14:m>
                <a:r>
                  <a:rPr lang="es-AR" sz="2000" dirty="0"/>
                  <a:t> is the wind profile parameter</a:t>
                </a:r>
                <a:endParaRPr sz="2000" dirty="0"/>
              </a:p>
            </p:txBody>
          </p:sp>
        </mc:Choice>
        <mc:Fallback xmlns="">
          <p:sp>
            <p:nvSpPr>
              <p:cNvPr id="136" name="Google Shape;136;p21"/>
              <p:cNvSpPr txBox="1">
                <a:spLocks noRot="1" noChangeAspect="1" noMove="1" noResize="1" noEditPoints="1" noAdjustHandles="1" noChangeArrowheads="1" noChangeShapeType="1" noTextEdit="1"/>
              </p:cNvSpPr>
              <p:nvPr/>
            </p:nvSpPr>
            <p:spPr>
              <a:xfrm>
                <a:off x="6354309" y="1754381"/>
                <a:ext cx="5402262" cy="1824956"/>
              </a:xfrm>
              <a:prstGeom prst="rect">
                <a:avLst/>
              </a:prstGeom>
              <a:blipFill>
                <a:blip r:embed="rId8"/>
                <a:stretch>
                  <a:fillRect l="-703"/>
                </a:stretch>
              </a:blipFill>
              <a:ln>
                <a:noFill/>
              </a:ln>
            </p:spPr>
            <p:txBody>
              <a:bodyPr/>
              <a:lstStyle/>
              <a:p>
                <a:r>
                  <a:rPr lang="en-US">
                    <a:noFill/>
                  </a:rPr>
                  <a:t> </a:t>
                </a:r>
              </a:p>
            </p:txBody>
          </p:sp>
        </mc:Fallback>
      </mc:AlternateContent>
      <p:pic>
        <p:nvPicPr>
          <p:cNvPr id="133" name="Google Shape;133;p21"/>
          <p:cNvPicPr preferRelativeResize="0"/>
          <p:nvPr/>
        </p:nvPicPr>
        <p:blipFill rotWithShape="1">
          <a:blip r:embed="rId9">
            <a:alphaModFix/>
          </a:blip>
          <a:srcRect/>
          <a:stretch/>
        </p:blipFill>
        <p:spPr>
          <a:xfrm>
            <a:off x="101400" y="35655"/>
            <a:ext cx="1463040" cy="1463040"/>
          </a:xfrm>
          <a:prstGeom prst="rect">
            <a:avLst/>
          </a:prstGeom>
          <a:noFill/>
          <a:ln>
            <a:noFill/>
          </a:ln>
        </p:spPr>
      </p:pic>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2"/>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Time series</a:t>
            </a:r>
            <a:endParaRPr sz="4800" b="1" dirty="0">
              <a:solidFill>
                <a:srgbClr val="434343"/>
              </a:solidFill>
            </a:endParaRPr>
          </a:p>
        </p:txBody>
      </p:sp>
      <p:pic>
        <p:nvPicPr>
          <p:cNvPr id="143" name="Google Shape;143;p22"/>
          <p:cNvPicPr preferRelativeResize="0"/>
          <p:nvPr/>
        </p:nvPicPr>
        <p:blipFill rotWithShape="1">
          <a:blip r:embed="rId4">
            <a:alphaModFix/>
          </a:blip>
          <a:srcRect/>
          <a:stretch/>
        </p:blipFill>
        <p:spPr>
          <a:xfrm>
            <a:off x="101400" y="35655"/>
            <a:ext cx="1463040" cy="1463040"/>
          </a:xfrm>
          <a:prstGeom prst="rect">
            <a:avLst/>
          </a:prstGeom>
          <a:noFill/>
          <a:ln>
            <a:noFill/>
          </a:ln>
        </p:spPr>
      </p:pic>
      <p:pic>
        <p:nvPicPr>
          <p:cNvPr id="144" name="Google Shape;144;p22"/>
          <p:cNvPicPr preferRelativeResize="0"/>
          <p:nvPr/>
        </p:nvPicPr>
        <p:blipFill rotWithShape="1">
          <a:blip r:embed="rId5">
            <a:alphaModFix/>
          </a:blip>
          <a:srcRect l="8349" t="19758" b="9344"/>
          <a:stretch/>
        </p:blipFill>
        <p:spPr>
          <a:xfrm>
            <a:off x="502575" y="2550946"/>
            <a:ext cx="5846125" cy="2907375"/>
          </a:xfrm>
          <a:prstGeom prst="rect">
            <a:avLst/>
          </a:prstGeom>
          <a:noFill/>
          <a:ln>
            <a:noFill/>
          </a:ln>
        </p:spPr>
      </p:pic>
      <p:graphicFrame>
        <p:nvGraphicFramePr>
          <p:cNvPr id="145" name="Google Shape;145;p22"/>
          <p:cNvGraphicFramePr/>
          <p:nvPr>
            <p:extLst>
              <p:ext uri="{D42A27DB-BD31-4B8C-83A1-F6EECF244321}">
                <p14:modId xmlns:p14="http://schemas.microsoft.com/office/powerpoint/2010/main" val="2191046182"/>
              </p:ext>
            </p:extLst>
          </p:nvPr>
        </p:nvGraphicFramePr>
        <p:xfrm>
          <a:off x="6805247" y="2550946"/>
          <a:ext cx="4400400" cy="3383130"/>
        </p:xfrm>
        <a:graphic>
          <a:graphicData uri="http://schemas.openxmlformats.org/drawingml/2006/table">
            <a:tbl>
              <a:tblPr>
                <a:noFill/>
                <a:tableStyleId>{B966C137-6E30-416C-8FE7-F3A0F192F6B9}</a:tableStyleId>
              </a:tblPr>
              <a:tblGrid>
                <a:gridCol w="1625750">
                  <a:extLst>
                    <a:ext uri="{9D8B030D-6E8A-4147-A177-3AD203B41FA5}">
                      <a16:colId xmlns:a16="http://schemas.microsoft.com/office/drawing/2014/main" val="20000"/>
                    </a:ext>
                  </a:extLst>
                </a:gridCol>
                <a:gridCol w="1345575">
                  <a:extLst>
                    <a:ext uri="{9D8B030D-6E8A-4147-A177-3AD203B41FA5}">
                      <a16:colId xmlns:a16="http://schemas.microsoft.com/office/drawing/2014/main" val="20001"/>
                    </a:ext>
                  </a:extLst>
                </a:gridCol>
                <a:gridCol w="14290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s-AR" sz="1800" b="1">
                          <a:solidFill>
                            <a:srgbClr val="FFFFFF"/>
                          </a:solidFill>
                        </a:rPr>
                        <a:t>Timestamp</a:t>
                      </a:r>
                      <a:endParaRPr sz="1800" b="1">
                        <a:solidFill>
                          <a:srgbClr val="FFFFF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s-AR" sz="1800" b="1">
                          <a:solidFill>
                            <a:srgbClr val="FFFFFF"/>
                          </a:solidFill>
                        </a:rPr>
                        <a:t>Ch1 (m/s)</a:t>
                      </a:r>
                      <a:endParaRPr sz="1800" b="1">
                        <a:solidFill>
                          <a:srgbClr val="FFFFFF"/>
                        </a:solidFill>
                      </a:endParaRPr>
                    </a:p>
                  </a:txBody>
                  <a:tcPr marL="91425" marR="91425" marT="91425" marB="91425">
                    <a:solidFill>
                      <a:srgbClr val="434343"/>
                    </a:solidFill>
                  </a:tcPr>
                </a:tc>
                <a:tc>
                  <a:txBody>
                    <a:bodyPr/>
                    <a:lstStyle/>
                    <a:p>
                      <a:pPr marL="0" lvl="0" indent="0" algn="ctr" rtl="0">
                        <a:spcBef>
                          <a:spcPts val="0"/>
                        </a:spcBef>
                        <a:spcAft>
                          <a:spcPts val="0"/>
                        </a:spcAft>
                        <a:buNone/>
                      </a:pPr>
                      <a:r>
                        <a:rPr lang="es-AR" sz="1800" b="1">
                          <a:solidFill>
                            <a:srgbClr val="FFFFFF"/>
                          </a:solidFill>
                        </a:rPr>
                        <a:t>Ch2 (m/s)</a:t>
                      </a:r>
                      <a:endParaRPr sz="1800" b="1">
                        <a:solidFill>
                          <a:srgbClr val="FFFFFF"/>
                        </a:solidFill>
                      </a:endParaRPr>
                    </a:p>
                  </a:txBody>
                  <a:tcPr marL="91425" marR="91425" marT="91425" marB="91425">
                    <a:solidFill>
                      <a:srgbClr val="434343"/>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s-AR"/>
                        <a:t>2016-12-21 23:00</a:t>
                      </a:r>
                      <a:endParaRPr/>
                    </a:p>
                  </a:txBody>
                  <a:tcPr marL="91425" marR="91425" marT="91425" marB="91425"/>
                </a:tc>
                <a:tc>
                  <a:txBody>
                    <a:bodyPr/>
                    <a:lstStyle/>
                    <a:p>
                      <a:pPr marL="0" lvl="0" indent="0" algn="ctr" rtl="0">
                        <a:spcBef>
                          <a:spcPts val="0"/>
                        </a:spcBef>
                        <a:spcAft>
                          <a:spcPts val="0"/>
                        </a:spcAft>
                        <a:buNone/>
                      </a:pPr>
                      <a:r>
                        <a:rPr lang="es-AR"/>
                        <a:t>4.3</a:t>
                      </a:r>
                      <a:endParaRPr/>
                    </a:p>
                  </a:txBody>
                  <a:tcPr marL="91425" marR="91425" marT="91425" marB="91425"/>
                </a:tc>
                <a:tc>
                  <a:txBody>
                    <a:bodyPr/>
                    <a:lstStyle/>
                    <a:p>
                      <a:pPr marL="0" lvl="0" indent="0" algn="ctr" rtl="0">
                        <a:spcBef>
                          <a:spcPts val="0"/>
                        </a:spcBef>
                        <a:spcAft>
                          <a:spcPts val="0"/>
                        </a:spcAft>
                        <a:buNone/>
                      </a:pPr>
                      <a:r>
                        <a:rPr lang="es-AR"/>
                        <a:t>4.3</a:t>
                      </a:r>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ctr" rtl="0">
                        <a:spcBef>
                          <a:spcPts val="0"/>
                        </a:spcBef>
                        <a:spcAft>
                          <a:spcPts val="0"/>
                        </a:spcAft>
                        <a:buNone/>
                      </a:pPr>
                      <a:r>
                        <a:rPr lang="es-AR">
                          <a:solidFill>
                            <a:schemeClr val="dk1"/>
                          </a:solidFill>
                        </a:rPr>
                        <a:t>2016-12-21 23:10</a:t>
                      </a:r>
                      <a:endParaRPr/>
                    </a:p>
                  </a:txBody>
                  <a:tcPr marL="91425" marR="91425" marT="91425" marB="91425"/>
                </a:tc>
                <a:tc>
                  <a:txBody>
                    <a:bodyPr/>
                    <a:lstStyle/>
                    <a:p>
                      <a:pPr marL="0" lvl="0" indent="0" algn="ctr" rtl="0">
                        <a:spcBef>
                          <a:spcPts val="0"/>
                        </a:spcBef>
                        <a:spcAft>
                          <a:spcPts val="0"/>
                        </a:spcAft>
                        <a:buNone/>
                      </a:pPr>
                      <a:r>
                        <a:rPr lang="es-AR"/>
                        <a:t>5.1</a:t>
                      </a:r>
                      <a:endParaRPr/>
                    </a:p>
                  </a:txBody>
                  <a:tcPr marL="91425" marR="91425" marT="91425" marB="91425"/>
                </a:tc>
                <a:tc>
                  <a:txBody>
                    <a:bodyPr/>
                    <a:lstStyle/>
                    <a:p>
                      <a:pPr marL="0" lvl="0" indent="0" algn="ctr" rtl="0">
                        <a:spcBef>
                          <a:spcPts val="0"/>
                        </a:spcBef>
                        <a:spcAft>
                          <a:spcPts val="0"/>
                        </a:spcAft>
                        <a:buNone/>
                      </a:pPr>
                      <a:r>
                        <a:rPr lang="es-AR"/>
                        <a:t>5.1</a:t>
                      </a:r>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s-AR">
                          <a:solidFill>
                            <a:schemeClr val="dk1"/>
                          </a:solidFill>
                        </a:rPr>
                        <a:t>2016-12-21 23:20</a:t>
                      </a:r>
                      <a:endParaRPr/>
                    </a:p>
                  </a:txBody>
                  <a:tcPr marL="91425" marR="91425" marT="91425" marB="91425"/>
                </a:tc>
                <a:tc>
                  <a:txBody>
                    <a:bodyPr/>
                    <a:lstStyle/>
                    <a:p>
                      <a:pPr marL="0" lvl="0" indent="0" algn="ctr" rtl="0">
                        <a:spcBef>
                          <a:spcPts val="0"/>
                        </a:spcBef>
                        <a:spcAft>
                          <a:spcPts val="0"/>
                        </a:spcAft>
                        <a:buNone/>
                      </a:pPr>
                      <a:r>
                        <a:rPr lang="es-AR"/>
                        <a:t>5.2</a:t>
                      </a:r>
                      <a:endParaRPr/>
                    </a:p>
                  </a:txBody>
                  <a:tcPr marL="91425" marR="91425" marT="91425" marB="91425"/>
                </a:tc>
                <a:tc>
                  <a:txBody>
                    <a:bodyPr/>
                    <a:lstStyle/>
                    <a:p>
                      <a:pPr marL="0" lvl="0" indent="0" algn="ctr" rtl="0">
                        <a:spcBef>
                          <a:spcPts val="0"/>
                        </a:spcBef>
                        <a:spcAft>
                          <a:spcPts val="0"/>
                        </a:spcAft>
                        <a:buNone/>
                      </a:pPr>
                      <a:r>
                        <a:rPr lang="es-AR"/>
                        <a:t>5.2</a:t>
                      </a:r>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s-AR" dirty="0">
                          <a:solidFill>
                            <a:schemeClr val="dk1"/>
                          </a:solidFill>
                        </a:rPr>
                        <a:t>2016-12-21 23:30</a:t>
                      </a:r>
                      <a:endParaRPr dirty="0"/>
                    </a:p>
                  </a:txBody>
                  <a:tcPr marL="91425" marR="91425" marT="91425" marB="91425"/>
                </a:tc>
                <a:tc>
                  <a:txBody>
                    <a:bodyPr/>
                    <a:lstStyle/>
                    <a:p>
                      <a:pPr marL="0" lvl="0" indent="0" algn="ctr" rtl="0">
                        <a:spcBef>
                          <a:spcPts val="0"/>
                        </a:spcBef>
                        <a:spcAft>
                          <a:spcPts val="0"/>
                        </a:spcAft>
                        <a:buNone/>
                      </a:pPr>
                      <a:r>
                        <a:rPr lang="es-AR"/>
                        <a:t>5.0</a:t>
                      </a:r>
                      <a:endParaRPr/>
                    </a:p>
                  </a:txBody>
                  <a:tcPr marL="91425" marR="91425" marT="91425" marB="91425"/>
                </a:tc>
                <a:tc>
                  <a:txBody>
                    <a:bodyPr/>
                    <a:lstStyle/>
                    <a:p>
                      <a:pPr marL="0" lvl="0" indent="0" algn="ctr" rtl="0">
                        <a:spcBef>
                          <a:spcPts val="0"/>
                        </a:spcBef>
                        <a:spcAft>
                          <a:spcPts val="0"/>
                        </a:spcAft>
                        <a:buNone/>
                      </a:pPr>
                      <a:r>
                        <a:rPr lang="es-AR" dirty="0"/>
                        <a:t>5.0</a:t>
                      </a:r>
                      <a:endParaRPr dirty="0"/>
                    </a:p>
                  </a:txBody>
                  <a:tcPr marL="91425" marR="91425" marT="91425" marB="91425"/>
                </a:tc>
                <a:extLst>
                  <a:ext uri="{0D108BD9-81ED-4DB2-BD59-A6C34878D82A}">
                    <a16:rowId xmlns:a16="http://schemas.microsoft.com/office/drawing/2014/main" val="10004"/>
                  </a:ext>
                </a:extLst>
              </a:tr>
            </a:tbl>
          </a:graphicData>
        </a:graphic>
      </p:graphicFrame>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4AEB47-D18A-1445-9C6F-B516DB833D22}"/>
              </a:ext>
            </a:extLst>
          </p:cNvPr>
          <p:cNvSpPr>
            <a:spLocks noGrp="1"/>
          </p:cNvSpPr>
          <p:nvPr>
            <p:ph type="title"/>
          </p:nvPr>
        </p:nvSpPr>
        <p:spPr/>
        <p:txBody>
          <a:bodyPr/>
          <a:lstStyle/>
          <a:p>
            <a:r>
              <a:rPr lang="en-US" dirty="0"/>
              <a:t>Fault detection</a:t>
            </a:r>
          </a:p>
        </p:txBody>
      </p:sp>
    </p:spTree>
    <p:extLst>
      <p:ext uri="{BB962C8B-B14F-4D97-AF65-F5344CB8AC3E}">
        <p14:creationId xmlns:p14="http://schemas.microsoft.com/office/powerpoint/2010/main" val="1899045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4"/>
          <p:cNvSpPr txBox="1"/>
          <p:nvPr/>
        </p:nvSpPr>
        <p:spPr>
          <a:xfrm>
            <a:off x="1564440" y="2472760"/>
            <a:ext cx="8488200" cy="354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rgbClr val="434343"/>
              </a:solidFill>
            </a:endParaRPr>
          </a:p>
          <a:p>
            <a:pPr marL="457200" lvl="0" indent="-342900" algn="l" rtl="0">
              <a:spcBef>
                <a:spcPts val="0"/>
              </a:spcBef>
              <a:spcAft>
                <a:spcPts val="0"/>
              </a:spcAft>
              <a:buClr>
                <a:srgbClr val="434343"/>
              </a:buClr>
              <a:buSzPts val="1800"/>
              <a:buAutoNum type="arabicPeriod"/>
            </a:pPr>
            <a:r>
              <a:rPr lang="es-AR" sz="1800" b="1" i="1" dirty="0">
                <a:solidFill>
                  <a:srgbClr val="434343"/>
                </a:solidFill>
              </a:rPr>
              <a:t>Wind speed ratio: 	</a:t>
            </a:r>
            <a:r>
              <a:rPr lang="es-AR" sz="1800" dirty="0">
                <a:solidFill>
                  <a:srgbClr val="434343"/>
                </a:solidFill>
              </a:rPr>
              <a:t>m</a:t>
            </a:r>
            <a:r>
              <a:rPr lang="es-AR" sz="1800" baseline="-25000" dirty="0">
                <a:solidFill>
                  <a:srgbClr val="434343"/>
                </a:solidFill>
              </a:rPr>
              <a:t>t</a:t>
            </a:r>
            <a:r>
              <a:rPr lang="es-AR" sz="1800" baseline="30000" dirty="0">
                <a:solidFill>
                  <a:srgbClr val="434343"/>
                </a:solidFill>
              </a:rPr>
              <a:t>j </a:t>
            </a:r>
            <a:r>
              <a:rPr lang="es-AR" sz="1800" dirty="0">
                <a:solidFill>
                  <a:srgbClr val="434343"/>
                </a:solidFill>
              </a:rPr>
              <a:t>∣ m</a:t>
            </a:r>
            <a:r>
              <a:rPr lang="es-AR" sz="1800" baseline="-25000" dirty="0">
                <a:solidFill>
                  <a:srgbClr val="434343"/>
                </a:solidFill>
              </a:rPr>
              <a:t>t</a:t>
            </a:r>
            <a:r>
              <a:rPr lang="es-AR" sz="1800" baseline="30000" dirty="0">
                <a:solidFill>
                  <a:srgbClr val="434343"/>
                </a:solidFill>
              </a:rPr>
              <a:t>i</a:t>
            </a:r>
            <a:br>
              <a:rPr lang="es-AR" sz="1800" dirty="0">
                <a:solidFill>
                  <a:srgbClr val="434343"/>
                </a:solidFill>
              </a:rPr>
            </a:br>
            <a:endParaRPr sz="1800" dirty="0">
              <a:solidFill>
                <a:srgbClr val="434343"/>
              </a:solidFill>
            </a:endParaRPr>
          </a:p>
          <a:p>
            <a:pPr marL="457200" lvl="0" indent="-342900">
              <a:buClr>
                <a:srgbClr val="434343"/>
              </a:buClr>
              <a:buSzPts val="1800"/>
              <a:buAutoNum type="arabicPeriod"/>
            </a:pPr>
            <a:r>
              <a:rPr lang="es-AR" sz="1800" b="1" i="1" dirty="0">
                <a:solidFill>
                  <a:srgbClr val="434343"/>
                </a:solidFill>
              </a:rPr>
              <a:t>Wind speed Pearson correlation:	</a:t>
            </a:r>
            <a:r>
              <a:rPr lang="es-AR" sz="1800" dirty="0">
                <a:solidFill>
                  <a:srgbClr val="434343"/>
                </a:solidFill>
              </a:rPr>
              <a:t>C</a:t>
            </a:r>
            <a:r>
              <a:rPr lang="es-AR" sz="1800" baseline="-25000" dirty="0">
                <a:solidFill>
                  <a:srgbClr val="434343"/>
                </a:solidFill>
              </a:rPr>
              <a:t>t,w</a:t>
            </a:r>
            <a:r>
              <a:rPr lang="es-AR" sz="1800" baseline="30000" dirty="0">
                <a:solidFill>
                  <a:srgbClr val="434343"/>
                </a:solidFill>
              </a:rPr>
              <a:t>i,j </a:t>
            </a:r>
            <a:r>
              <a:rPr lang="es-AR" sz="1800" dirty="0">
                <a:solidFill>
                  <a:srgbClr val="434343"/>
                </a:solidFill>
              </a:rPr>
              <a:t> = ρ( m</a:t>
            </a:r>
            <a:r>
              <a:rPr lang="es-AR" sz="1800" baseline="-25000" dirty="0">
                <a:solidFill>
                  <a:srgbClr val="434343"/>
                </a:solidFill>
              </a:rPr>
              <a:t>t,w</a:t>
            </a:r>
            <a:r>
              <a:rPr lang="es-AR" sz="1800" baseline="30000" dirty="0">
                <a:solidFill>
                  <a:srgbClr val="434343"/>
                </a:solidFill>
              </a:rPr>
              <a:t>i </a:t>
            </a:r>
            <a:r>
              <a:rPr lang="es-AR" sz="1800" dirty="0">
                <a:solidFill>
                  <a:srgbClr val="434343"/>
                </a:solidFill>
              </a:rPr>
              <a:t>∣ m</a:t>
            </a:r>
            <a:r>
              <a:rPr lang="es-AR" sz="1800" baseline="-25000" dirty="0">
                <a:solidFill>
                  <a:srgbClr val="434343"/>
                </a:solidFill>
              </a:rPr>
              <a:t>t,w</a:t>
            </a:r>
            <a:r>
              <a:rPr lang="es-AR" sz="1800" baseline="30000" dirty="0">
                <a:solidFill>
                  <a:srgbClr val="434343"/>
                </a:solidFill>
              </a:rPr>
              <a:t>j</a:t>
            </a:r>
            <a:r>
              <a:rPr lang="es-AR" sz="1800" dirty="0">
                <a:solidFill>
                  <a:srgbClr val="434343"/>
                </a:solidFill>
              </a:rPr>
              <a:t>  )</a:t>
            </a:r>
            <a:br>
              <a:rPr lang="es-AR" sz="1800" dirty="0">
                <a:solidFill>
                  <a:srgbClr val="434343"/>
                </a:solidFill>
              </a:rPr>
            </a:br>
            <a:endParaRPr sz="1800" dirty="0">
              <a:solidFill>
                <a:srgbClr val="434343"/>
              </a:solidFill>
            </a:endParaRPr>
          </a:p>
          <a:p>
            <a:pPr marL="457200" lvl="0" indent="-342900" algn="l" rtl="0">
              <a:spcBef>
                <a:spcPts val="0"/>
              </a:spcBef>
              <a:spcAft>
                <a:spcPts val="0"/>
              </a:spcAft>
              <a:buClr>
                <a:srgbClr val="434343"/>
              </a:buClr>
              <a:buSzPts val="1800"/>
              <a:buAutoNum type="arabicPeriod"/>
            </a:pPr>
            <a:r>
              <a:rPr lang="es-AR" sz="1800" b="1" i="1" dirty="0">
                <a:solidFill>
                  <a:srgbClr val="434343"/>
                </a:solidFill>
              </a:rPr>
              <a:t>Wind direction Differences :	</a:t>
            </a:r>
            <a:r>
              <a:rPr lang="es-AR" sz="1800" dirty="0">
                <a:solidFill>
                  <a:srgbClr val="434343"/>
                </a:solidFill>
              </a:rPr>
              <a:t>m</a:t>
            </a:r>
            <a:r>
              <a:rPr lang="es-AR" sz="1800" baseline="-25000" dirty="0">
                <a:solidFill>
                  <a:srgbClr val="434343"/>
                </a:solidFill>
              </a:rPr>
              <a:t>t</a:t>
            </a:r>
            <a:r>
              <a:rPr lang="es-AR" sz="1800" baseline="30000" dirty="0">
                <a:solidFill>
                  <a:srgbClr val="434343"/>
                </a:solidFill>
              </a:rPr>
              <a:t>j </a:t>
            </a:r>
            <a:r>
              <a:rPr lang="es-AR" sz="1800" dirty="0">
                <a:solidFill>
                  <a:srgbClr val="434343"/>
                </a:solidFill>
              </a:rPr>
              <a:t>- m</a:t>
            </a:r>
            <a:r>
              <a:rPr lang="es-AR" sz="1800" baseline="-25000" dirty="0">
                <a:solidFill>
                  <a:srgbClr val="434343"/>
                </a:solidFill>
              </a:rPr>
              <a:t>t</a:t>
            </a:r>
            <a:r>
              <a:rPr lang="es-AR" sz="1800" baseline="30000" dirty="0">
                <a:solidFill>
                  <a:srgbClr val="434343"/>
                </a:solidFill>
              </a:rPr>
              <a:t>i</a:t>
            </a:r>
            <a:endParaRPr sz="1800" dirty="0">
              <a:solidFill>
                <a:srgbClr val="434343"/>
              </a:solidFill>
            </a:endParaRPr>
          </a:p>
        </p:txBody>
      </p:sp>
      <p:sp>
        <p:nvSpPr>
          <p:cNvPr id="160" name="Google Shape;160;p24"/>
          <p:cNvSpPr txBox="1"/>
          <p:nvPr/>
        </p:nvSpPr>
        <p:spPr>
          <a:xfrm>
            <a:off x="1716450" y="340525"/>
            <a:ext cx="80589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Time serie comparison</a:t>
            </a:r>
            <a:endParaRPr sz="4800" b="1" dirty="0">
              <a:solidFill>
                <a:srgbClr val="434343"/>
              </a:solidFill>
            </a:endParaRPr>
          </a:p>
        </p:txBody>
      </p:sp>
      <p:pic>
        <p:nvPicPr>
          <p:cNvPr id="162" name="Google Shape;162;p24"/>
          <p:cNvPicPr preferRelativeResize="0"/>
          <p:nvPr/>
        </p:nvPicPr>
        <p:blipFill rotWithShape="1">
          <a:blip r:embed="rId4">
            <a:alphaModFix/>
          </a:blip>
          <a:srcRect/>
          <a:stretch/>
        </p:blipFill>
        <p:spPr>
          <a:xfrm>
            <a:off x="101400" y="35655"/>
            <a:ext cx="1463040" cy="1463040"/>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A47C691-BF06-BC4E-992E-AB1C64927053}"/>
                  </a:ext>
                </a:extLst>
              </p:cNvPr>
              <p:cNvSpPr txBox="1"/>
              <p:nvPr/>
            </p:nvSpPr>
            <p:spPr>
              <a:xfrm>
                <a:off x="1716450" y="1633171"/>
                <a:ext cx="8973321" cy="83958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Sup>
                      <m:sSubSupPr>
                        <m:ctrlPr>
                          <a:rPr lang="en-US" i="1" smtClean="0">
                            <a:solidFill>
                              <a:srgbClr val="434343"/>
                            </a:solidFill>
                            <a:latin typeface="Cambria Math" panose="02040503050406030204" pitchFamily="18" charset="0"/>
                          </a:rPr>
                        </m:ctrlPr>
                      </m:sSubSupPr>
                      <m:e>
                        <m:r>
                          <a:rPr lang="en-US" i="1">
                            <a:solidFill>
                              <a:srgbClr val="434343"/>
                            </a:solidFill>
                            <a:latin typeface="Cambria Math" panose="02040503050406030204" pitchFamily="18" charset="0"/>
                          </a:rPr>
                          <m:t>𝑚</m:t>
                        </m:r>
                      </m:e>
                      <m:sub>
                        <m:r>
                          <a:rPr lang="en-US" i="1">
                            <a:solidFill>
                              <a:srgbClr val="434343"/>
                            </a:solidFill>
                            <a:latin typeface="Cambria Math" panose="02040503050406030204" pitchFamily="18" charset="0"/>
                          </a:rPr>
                          <m:t>𝑡</m:t>
                        </m:r>
                      </m:sub>
                      <m:sup>
                        <m:r>
                          <a:rPr lang="en-US" b="0" i="1" smtClean="0">
                            <a:solidFill>
                              <a:srgbClr val="434343"/>
                            </a:solidFill>
                            <a:latin typeface="Cambria Math" panose="02040503050406030204" pitchFamily="18" charset="0"/>
                          </a:rPr>
                          <m:t>𝑗</m:t>
                        </m:r>
                      </m:sup>
                    </m:sSubSup>
                    <m:r>
                      <a:rPr lang="en-US" i="1">
                        <a:solidFill>
                          <a:srgbClr val="434343"/>
                        </a:solidFill>
                        <a:latin typeface="Cambria Math" panose="02040503050406030204" pitchFamily="18" charset="0"/>
                      </a:rPr>
                      <m:t> </m:t>
                    </m:r>
                  </m:oMath>
                </a14:m>
                <a:r>
                  <a:rPr lang="es-AR" dirty="0">
                    <a:solidFill>
                      <a:srgbClr val="434343"/>
                    </a:solidFill>
                  </a:rPr>
                  <a:t>is the measurment of the sensor </a:t>
                </a:r>
                <a:r>
                  <a:rPr lang="es-AR" b="1" i="1" dirty="0">
                    <a:solidFill>
                      <a:srgbClr val="434343"/>
                    </a:solidFill>
                  </a:rPr>
                  <a:t>j </a:t>
                </a:r>
                <a:r>
                  <a:rPr lang="es-AR" dirty="0">
                    <a:solidFill>
                      <a:srgbClr val="434343"/>
                    </a:solidFill>
                  </a:rPr>
                  <a:t>at the time </a:t>
                </a:r>
                <a:r>
                  <a:rPr lang="es-AR" i="1" dirty="0">
                    <a:solidFill>
                      <a:srgbClr val="434343"/>
                    </a:solidFill>
                  </a:rPr>
                  <a:t>t</a:t>
                </a:r>
              </a:p>
              <a:p>
                <a:pPr marL="285750" indent="-285750">
                  <a:buFont typeface="Arial" panose="020B0604020202020204" pitchFamily="34" charset="0"/>
                  <a:buChar char="•"/>
                </a:pPr>
                <a:r>
                  <a:rPr lang="es-AR" b="1" i="1" dirty="0">
                    <a:solidFill>
                      <a:srgbClr val="434343"/>
                    </a:solidFill>
                  </a:rPr>
                  <a:t> </a:t>
                </a:r>
                <a14:m>
                  <m:oMath xmlns:m="http://schemas.openxmlformats.org/officeDocument/2006/math">
                    <m:sSubSup>
                      <m:sSubSupPr>
                        <m:ctrlPr>
                          <a:rPr lang="en-US" i="1">
                            <a:solidFill>
                              <a:srgbClr val="434343"/>
                            </a:solidFill>
                            <a:latin typeface="Cambria Math" panose="02040503050406030204" pitchFamily="18" charset="0"/>
                          </a:rPr>
                        </m:ctrlPr>
                      </m:sSubSupPr>
                      <m:e>
                        <m:r>
                          <a:rPr lang="en-US" i="1">
                            <a:solidFill>
                              <a:srgbClr val="434343"/>
                            </a:solidFill>
                            <a:latin typeface="Cambria Math" panose="02040503050406030204" pitchFamily="18" charset="0"/>
                          </a:rPr>
                          <m:t>𝑀</m:t>
                        </m:r>
                      </m:e>
                      <m:sub>
                        <m:r>
                          <a:rPr lang="en-US" i="1">
                            <a:solidFill>
                              <a:srgbClr val="434343"/>
                            </a:solidFill>
                            <a:latin typeface="Cambria Math" panose="02040503050406030204" pitchFamily="18" charset="0"/>
                          </a:rPr>
                          <m:t>𝑡</m:t>
                        </m:r>
                        <m:r>
                          <a:rPr lang="en-US" i="1">
                            <a:solidFill>
                              <a:srgbClr val="434343"/>
                            </a:solidFill>
                            <a:latin typeface="Cambria Math" panose="02040503050406030204" pitchFamily="18" charset="0"/>
                          </a:rPr>
                          <m:t>,</m:t>
                        </m:r>
                        <m:r>
                          <a:rPr lang="en-US" i="1">
                            <a:solidFill>
                              <a:srgbClr val="434343"/>
                            </a:solidFill>
                            <a:latin typeface="Cambria Math" panose="02040503050406030204" pitchFamily="18" charset="0"/>
                            <a:ea typeface="Cambria Math" panose="02040503050406030204" pitchFamily="18" charset="0"/>
                          </a:rPr>
                          <m:t>𝜔</m:t>
                        </m:r>
                      </m:sub>
                      <m:sup>
                        <m:r>
                          <a:rPr lang="en-US" i="1">
                            <a:solidFill>
                              <a:srgbClr val="434343"/>
                            </a:solidFill>
                            <a:latin typeface="Cambria Math" panose="02040503050406030204" pitchFamily="18" charset="0"/>
                          </a:rPr>
                          <m:t>𝑖</m:t>
                        </m:r>
                      </m:sup>
                    </m:sSubSup>
                  </m:oMath>
                </a14:m>
                <a:r>
                  <a:rPr lang="es-AR" baseline="30000" dirty="0">
                    <a:solidFill>
                      <a:srgbClr val="434343"/>
                    </a:solidFill>
                  </a:rPr>
                  <a:t> </a:t>
                </a:r>
                <a:r>
                  <a:rPr lang="es-AR" dirty="0">
                    <a:solidFill>
                      <a:srgbClr val="434343"/>
                    </a:solidFill>
                  </a:rPr>
                  <a:t>is the measurment vector  defined as</a:t>
                </a:r>
                <a:br>
                  <a:rPr lang="en-US" b="0" i="1" dirty="0">
                    <a:solidFill>
                      <a:srgbClr val="434343"/>
                    </a:solidFill>
                    <a:latin typeface="Cambria Math" panose="02040503050406030204" pitchFamily="18" charset="0"/>
                  </a:rPr>
                </a:br>
                <a14:m>
                  <m:oMath xmlns:m="http://schemas.openxmlformats.org/officeDocument/2006/math">
                    <m:sSubSup>
                      <m:sSubSupPr>
                        <m:ctrlPr>
                          <a:rPr lang="en-US" i="1">
                            <a:solidFill>
                              <a:srgbClr val="434343"/>
                            </a:solidFill>
                            <a:latin typeface="Cambria Math" panose="02040503050406030204" pitchFamily="18" charset="0"/>
                          </a:rPr>
                        </m:ctrlPr>
                      </m:sSubSupPr>
                      <m:e>
                        <m:r>
                          <a:rPr lang="en-US" b="0" i="1" smtClean="0">
                            <a:solidFill>
                              <a:srgbClr val="434343"/>
                            </a:solidFill>
                            <a:latin typeface="Cambria Math" panose="02040503050406030204" pitchFamily="18" charset="0"/>
                          </a:rPr>
                          <m:t>𝑀</m:t>
                        </m:r>
                      </m:e>
                      <m:sub>
                        <m:r>
                          <a:rPr lang="en-US" b="0" i="1" smtClean="0">
                            <a:solidFill>
                              <a:srgbClr val="434343"/>
                            </a:solidFill>
                            <a:latin typeface="Cambria Math" panose="02040503050406030204" pitchFamily="18" charset="0"/>
                          </a:rPr>
                          <m:t>𝑡</m:t>
                        </m:r>
                        <m:r>
                          <a:rPr lang="en-US" b="0" i="1" smtClean="0">
                            <a:solidFill>
                              <a:srgbClr val="434343"/>
                            </a:solidFill>
                            <a:latin typeface="Cambria Math" panose="02040503050406030204" pitchFamily="18" charset="0"/>
                          </a:rPr>
                          <m:t>,</m:t>
                        </m:r>
                        <m:r>
                          <a:rPr lang="en-US" b="0" i="1" smtClean="0">
                            <a:solidFill>
                              <a:srgbClr val="434343"/>
                            </a:solidFill>
                            <a:latin typeface="Cambria Math" panose="02040503050406030204" pitchFamily="18" charset="0"/>
                            <a:ea typeface="Cambria Math" panose="02040503050406030204" pitchFamily="18" charset="0"/>
                          </a:rPr>
                          <m:t>𝜔</m:t>
                        </m:r>
                      </m:sub>
                      <m:sup>
                        <m:r>
                          <a:rPr lang="en-US" b="0" i="1" smtClean="0">
                            <a:solidFill>
                              <a:srgbClr val="434343"/>
                            </a:solidFill>
                            <a:latin typeface="Cambria Math" panose="02040503050406030204" pitchFamily="18" charset="0"/>
                          </a:rPr>
                          <m:t>𝑖</m:t>
                        </m:r>
                      </m:sup>
                    </m:sSubSup>
                    <m:r>
                      <a:rPr lang="en-US" b="0" i="1" smtClean="0">
                        <a:solidFill>
                          <a:srgbClr val="434343"/>
                        </a:solidFill>
                        <a:latin typeface="Cambria Math" panose="02040503050406030204" pitchFamily="18" charset="0"/>
                      </a:rPr>
                      <m:t>=[</m:t>
                    </m:r>
                    <m:sSubSup>
                      <m:sSubSupPr>
                        <m:ctrlPr>
                          <a:rPr lang="en-US" b="0" i="1" smtClean="0">
                            <a:solidFill>
                              <a:srgbClr val="434343"/>
                            </a:solidFill>
                            <a:latin typeface="Cambria Math" panose="02040503050406030204" pitchFamily="18" charset="0"/>
                          </a:rPr>
                        </m:ctrlPr>
                      </m:sSubSupPr>
                      <m:e>
                        <m:r>
                          <a:rPr lang="en-US" b="0" i="1" smtClean="0">
                            <a:solidFill>
                              <a:srgbClr val="434343"/>
                            </a:solidFill>
                            <a:latin typeface="Cambria Math" panose="02040503050406030204" pitchFamily="18" charset="0"/>
                          </a:rPr>
                          <m:t>𝑚</m:t>
                        </m:r>
                      </m:e>
                      <m:sub>
                        <m:r>
                          <a:rPr lang="en-US" b="0" i="1" smtClean="0">
                            <a:solidFill>
                              <a:srgbClr val="434343"/>
                            </a:solidFill>
                            <a:latin typeface="Cambria Math" panose="02040503050406030204" pitchFamily="18" charset="0"/>
                          </a:rPr>
                          <m:t>𝑡</m:t>
                        </m:r>
                        <m:r>
                          <a:rPr lang="en-US" b="0" i="1" smtClean="0">
                            <a:solidFill>
                              <a:srgbClr val="434343"/>
                            </a:solidFill>
                            <a:latin typeface="Cambria Math" panose="02040503050406030204" pitchFamily="18" charset="0"/>
                          </a:rPr>
                          <m:t>−</m:t>
                        </m:r>
                        <m:r>
                          <a:rPr lang="en-US" b="0" i="1" smtClean="0">
                            <a:solidFill>
                              <a:srgbClr val="434343"/>
                            </a:solidFill>
                            <a:latin typeface="Cambria Math" panose="02040503050406030204" pitchFamily="18" charset="0"/>
                            <a:ea typeface="Cambria Math" panose="02040503050406030204" pitchFamily="18" charset="0"/>
                          </a:rPr>
                          <m:t>𝜔</m:t>
                        </m:r>
                      </m:sub>
                      <m:sup>
                        <m:r>
                          <a:rPr lang="en-US" b="0" i="1" smtClean="0">
                            <a:solidFill>
                              <a:srgbClr val="434343"/>
                            </a:solidFill>
                            <a:latin typeface="Cambria Math" panose="02040503050406030204" pitchFamily="18" charset="0"/>
                          </a:rPr>
                          <m:t>𝑖</m:t>
                        </m:r>
                      </m:sup>
                    </m:sSubSup>
                    <m:r>
                      <a:rPr lang="en-US" b="0" i="1" smtClean="0">
                        <a:solidFill>
                          <a:srgbClr val="434343"/>
                        </a:solidFill>
                        <a:latin typeface="Cambria Math" panose="02040503050406030204" pitchFamily="18" charset="0"/>
                      </a:rPr>
                      <m:t>,</m:t>
                    </m:r>
                    <m:sSubSup>
                      <m:sSubSupPr>
                        <m:ctrlPr>
                          <a:rPr lang="en-US" i="1">
                            <a:solidFill>
                              <a:srgbClr val="434343"/>
                            </a:solidFill>
                            <a:latin typeface="Cambria Math" panose="02040503050406030204" pitchFamily="18" charset="0"/>
                          </a:rPr>
                        </m:ctrlPr>
                      </m:sSubSupPr>
                      <m:e>
                        <m:r>
                          <a:rPr lang="en-US" i="1">
                            <a:solidFill>
                              <a:srgbClr val="434343"/>
                            </a:solidFill>
                            <a:latin typeface="Cambria Math" panose="02040503050406030204" pitchFamily="18" charset="0"/>
                          </a:rPr>
                          <m:t>𝑚</m:t>
                        </m:r>
                      </m:e>
                      <m:sub>
                        <m:r>
                          <a:rPr lang="en-US" i="1">
                            <a:solidFill>
                              <a:srgbClr val="434343"/>
                            </a:solidFill>
                            <a:latin typeface="Cambria Math" panose="02040503050406030204" pitchFamily="18" charset="0"/>
                          </a:rPr>
                          <m:t>𝑡</m:t>
                        </m:r>
                        <m:r>
                          <a:rPr lang="en-US" i="1">
                            <a:solidFill>
                              <a:srgbClr val="434343"/>
                            </a:solidFill>
                            <a:latin typeface="Cambria Math" panose="02040503050406030204" pitchFamily="18" charset="0"/>
                          </a:rPr>
                          <m:t>−</m:t>
                        </m:r>
                        <m:r>
                          <a:rPr lang="en-US" i="1">
                            <a:solidFill>
                              <a:srgbClr val="434343"/>
                            </a:solidFill>
                            <a:latin typeface="Cambria Math" panose="02040503050406030204" pitchFamily="18" charset="0"/>
                            <a:ea typeface="Cambria Math" panose="02040503050406030204" pitchFamily="18" charset="0"/>
                          </a:rPr>
                          <m:t>𝜔</m:t>
                        </m:r>
                        <m:r>
                          <a:rPr lang="en-US" b="0" i="1" smtClean="0">
                            <a:solidFill>
                              <a:srgbClr val="434343"/>
                            </a:solidFill>
                            <a:latin typeface="Cambria Math" panose="02040503050406030204" pitchFamily="18" charset="0"/>
                            <a:ea typeface="Cambria Math" panose="02040503050406030204" pitchFamily="18" charset="0"/>
                          </a:rPr>
                          <m:t>+1</m:t>
                        </m:r>
                      </m:sub>
                      <m:sup>
                        <m:r>
                          <a:rPr lang="en-US" i="1">
                            <a:solidFill>
                              <a:srgbClr val="434343"/>
                            </a:solidFill>
                            <a:latin typeface="Cambria Math" panose="02040503050406030204" pitchFamily="18" charset="0"/>
                          </a:rPr>
                          <m:t>𝑖</m:t>
                        </m:r>
                      </m:sup>
                    </m:sSubSup>
                    <m:r>
                      <a:rPr lang="en-US" b="0" i="1" smtClean="0">
                        <a:solidFill>
                          <a:srgbClr val="434343"/>
                        </a:solidFill>
                        <a:latin typeface="Cambria Math" panose="02040503050406030204" pitchFamily="18" charset="0"/>
                      </a:rPr>
                      <m:t>,…,</m:t>
                    </m:r>
                    <m:sSubSup>
                      <m:sSubSupPr>
                        <m:ctrlPr>
                          <a:rPr lang="en-US" i="1">
                            <a:solidFill>
                              <a:srgbClr val="434343"/>
                            </a:solidFill>
                            <a:latin typeface="Cambria Math" panose="02040503050406030204" pitchFamily="18" charset="0"/>
                          </a:rPr>
                        </m:ctrlPr>
                      </m:sSubSupPr>
                      <m:e>
                        <m:r>
                          <a:rPr lang="en-US" i="1">
                            <a:solidFill>
                              <a:srgbClr val="434343"/>
                            </a:solidFill>
                            <a:latin typeface="Cambria Math" panose="02040503050406030204" pitchFamily="18" charset="0"/>
                          </a:rPr>
                          <m:t>𝑚</m:t>
                        </m:r>
                      </m:e>
                      <m:sub>
                        <m:r>
                          <a:rPr lang="en-US" i="1">
                            <a:solidFill>
                              <a:srgbClr val="434343"/>
                            </a:solidFill>
                            <a:latin typeface="Cambria Math" panose="02040503050406030204" pitchFamily="18" charset="0"/>
                          </a:rPr>
                          <m:t>𝑡</m:t>
                        </m:r>
                      </m:sub>
                      <m:sup>
                        <m:r>
                          <a:rPr lang="en-US" i="1">
                            <a:solidFill>
                              <a:srgbClr val="434343"/>
                            </a:solidFill>
                            <a:latin typeface="Cambria Math" panose="02040503050406030204" pitchFamily="18" charset="0"/>
                          </a:rPr>
                          <m:t>𝑖</m:t>
                        </m:r>
                      </m:sup>
                    </m:sSubSup>
                    <m:r>
                      <a:rPr lang="en-US" b="0" i="1" smtClean="0">
                        <a:solidFill>
                          <a:srgbClr val="434343"/>
                        </a:solidFill>
                        <a:latin typeface="Cambria Math" panose="02040503050406030204" pitchFamily="18" charset="0"/>
                      </a:rPr>
                      <m:t>]</m:t>
                    </m:r>
                  </m:oMath>
                </a14:m>
                <a:endParaRPr lang="es-AR" dirty="0">
                  <a:solidFill>
                    <a:srgbClr val="434343"/>
                  </a:solidFill>
                </a:endParaRPr>
              </a:p>
            </p:txBody>
          </p:sp>
        </mc:Choice>
        <mc:Fallback xmlns="">
          <p:sp>
            <p:nvSpPr>
              <p:cNvPr id="2" name="TextBox 1">
                <a:extLst>
                  <a:ext uri="{FF2B5EF4-FFF2-40B4-BE49-F238E27FC236}">
                    <a16:creationId xmlns:a16="http://schemas.microsoft.com/office/drawing/2014/main" id="{9A47C691-BF06-BC4E-992E-AB1C64927053}"/>
                  </a:ext>
                </a:extLst>
              </p:cNvPr>
              <p:cNvSpPr txBox="1">
                <a:spLocks noRot="1" noChangeAspect="1" noMove="1" noResize="1" noEditPoints="1" noAdjustHandles="1" noChangeArrowheads="1" noChangeShapeType="1" noTextEdit="1"/>
              </p:cNvSpPr>
              <p:nvPr/>
            </p:nvSpPr>
            <p:spPr>
              <a:xfrm>
                <a:off x="1716450" y="1633171"/>
                <a:ext cx="8973321" cy="839589"/>
              </a:xfrm>
              <a:prstGeom prst="rect">
                <a:avLst/>
              </a:prstGeom>
              <a:blipFill>
                <a:blip r:embed="rId7"/>
                <a:stretch>
                  <a:fillRect l="-141"/>
                </a:stretch>
              </a:blipFill>
            </p:spPr>
            <p:txBody>
              <a:bodyPr/>
              <a:lstStyle/>
              <a:p>
                <a:r>
                  <a:rPr lang="en-US">
                    <a:noFill/>
                  </a:rPr>
                  <a:t> </a:t>
                </a:r>
              </a:p>
            </p:txBody>
          </p:sp>
        </mc:Fallback>
      </mc:AlternateContent>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5"/>
          <p:cNvSpPr txBox="1"/>
          <p:nvPr/>
        </p:nvSpPr>
        <p:spPr>
          <a:xfrm>
            <a:off x="1962599" y="350075"/>
            <a:ext cx="8912229"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Flagging - parameter tuning</a:t>
            </a:r>
            <a:endParaRPr sz="4800" b="1" dirty="0">
              <a:solidFill>
                <a:srgbClr val="434343"/>
              </a:solidFill>
            </a:endParaRPr>
          </a:p>
        </p:txBody>
      </p:sp>
      <p:pic>
        <p:nvPicPr>
          <p:cNvPr id="169" name="Google Shape;169;p25"/>
          <p:cNvPicPr preferRelativeResize="0"/>
          <p:nvPr/>
        </p:nvPicPr>
        <p:blipFill rotWithShape="1">
          <a:blip r:embed="rId4">
            <a:alphaModFix/>
          </a:blip>
          <a:srcRect/>
          <a:stretch/>
        </p:blipFill>
        <p:spPr>
          <a:xfrm>
            <a:off x="101400" y="35655"/>
            <a:ext cx="1463040" cy="1463040"/>
          </a:xfrm>
          <a:prstGeom prst="rect">
            <a:avLst/>
          </a:prstGeom>
          <a:noFill/>
          <a:ln>
            <a:noFill/>
          </a:ln>
        </p:spPr>
      </p:pic>
      <p:pic>
        <p:nvPicPr>
          <p:cNvPr id="170" name="Google Shape;170;p25"/>
          <p:cNvPicPr preferRelativeResize="0"/>
          <p:nvPr/>
        </p:nvPicPr>
        <p:blipFill rotWithShape="1">
          <a:blip r:embed="rId5">
            <a:alphaModFix/>
          </a:blip>
          <a:srcRect l="7595" t="21254" b="9219"/>
          <a:stretch/>
        </p:blipFill>
        <p:spPr>
          <a:xfrm>
            <a:off x="269275" y="2601875"/>
            <a:ext cx="6161249" cy="2980000"/>
          </a:xfrm>
          <a:prstGeom prst="rect">
            <a:avLst/>
          </a:prstGeom>
          <a:noFill/>
          <a:ln>
            <a:noFill/>
          </a:ln>
        </p:spPr>
      </p:pic>
      <p:pic>
        <p:nvPicPr>
          <p:cNvPr id="171" name="Google Shape;171;p25"/>
          <p:cNvPicPr preferRelativeResize="0"/>
          <p:nvPr/>
        </p:nvPicPr>
        <p:blipFill>
          <a:blip r:embed="rId6">
            <a:alphaModFix/>
          </a:blip>
          <a:stretch>
            <a:fillRect/>
          </a:stretch>
        </p:blipFill>
        <p:spPr>
          <a:xfrm>
            <a:off x="6471650" y="2182038"/>
            <a:ext cx="5456675" cy="3819672"/>
          </a:xfrm>
          <a:prstGeom prst="rect">
            <a:avLst/>
          </a:prstGeom>
          <a:noFill/>
          <a:ln>
            <a:noFill/>
          </a:ln>
        </p:spPr>
      </p:pic>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6"/>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Fault detection logic</a:t>
            </a:r>
            <a:endParaRPr sz="4800" b="1" dirty="0">
              <a:solidFill>
                <a:srgbClr val="434343"/>
              </a:solidFill>
            </a:endParaRPr>
          </a:p>
        </p:txBody>
      </p:sp>
      <p:pic>
        <p:nvPicPr>
          <p:cNvPr id="178" name="Google Shape;178;p26"/>
          <p:cNvPicPr preferRelativeResize="0"/>
          <p:nvPr/>
        </p:nvPicPr>
        <p:blipFill rotWithShape="1">
          <a:blip r:embed="rId4">
            <a:alphaModFix/>
          </a:blip>
          <a:srcRect/>
          <a:stretch/>
        </p:blipFill>
        <p:spPr>
          <a:xfrm>
            <a:off x="101400" y="35655"/>
            <a:ext cx="1463040" cy="1463040"/>
          </a:xfrm>
          <a:prstGeom prst="rect">
            <a:avLst/>
          </a:prstGeom>
          <a:noFill/>
          <a:ln>
            <a:noFill/>
          </a:ln>
        </p:spPr>
      </p:pic>
      <p:graphicFrame>
        <p:nvGraphicFramePr>
          <p:cNvPr id="179" name="Google Shape;179;p26"/>
          <p:cNvGraphicFramePr/>
          <p:nvPr>
            <p:extLst>
              <p:ext uri="{D42A27DB-BD31-4B8C-83A1-F6EECF244321}">
                <p14:modId xmlns:p14="http://schemas.microsoft.com/office/powerpoint/2010/main" val="541265255"/>
              </p:ext>
            </p:extLst>
          </p:nvPr>
        </p:nvGraphicFramePr>
        <p:xfrm>
          <a:off x="275796" y="1498695"/>
          <a:ext cx="11339263" cy="4388940"/>
        </p:xfrm>
        <a:graphic>
          <a:graphicData uri="http://schemas.openxmlformats.org/drawingml/2006/table">
            <a:tbl>
              <a:tblPr>
                <a:noFill/>
                <a:tableStyleId>{B966C137-6E30-416C-8FE7-F3A0F192F6B9}</a:tableStyleId>
              </a:tblPr>
              <a:tblGrid>
                <a:gridCol w="1831314">
                  <a:extLst>
                    <a:ext uri="{9D8B030D-6E8A-4147-A177-3AD203B41FA5}">
                      <a16:colId xmlns:a16="http://schemas.microsoft.com/office/drawing/2014/main" val="20000"/>
                    </a:ext>
                  </a:extLst>
                </a:gridCol>
                <a:gridCol w="1003483">
                  <a:extLst>
                    <a:ext uri="{9D8B030D-6E8A-4147-A177-3AD203B41FA5}">
                      <a16:colId xmlns:a16="http://schemas.microsoft.com/office/drawing/2014/main" val="20001"/>
                    </a:ext>
                  </a:extLst>
                </a:gridCol>
                <a:gridCol w="1417411">
                  <a:extLst>
                    <a:ext uri="{9D8B030D-6E8A-4147-A177-3AD203B41FA5}">
                      <a16:colId xmlns:a16="http://schemas.microsoft.com/office/drawing/2014/main" val="20002"/>
                    </a:ext>
                  </a:extLst>
                </a:gridCol>
                <a:gridCol w="1417411">
                  <a:extLst>
                    <a:ext uri="{9D8B030D-6E8A-4147-A177-3AD203B41FA5}">
                      <a16:colId xmlns:a16="http://schemas.microsoft.com/office/drawing/2014/main" val="20003"/>
                    </a:ext>
                  </a:extLst>
                </a:gridCol>
                <a:gridCol w="1417411">
                  <a:extLst>
                    <a:ext uri="{9D8B030D-6E8A-4147-A177-3AD203B41FA5}">
                      <a16:colId xmlns:a16="http://schemas.microsoft.com/office/drawing/2014/main" val="20004"/>
                    </a:ext>
                  </a:extLst>
                </a:gridCol>
                <a:gridCol w="1417411">
                  <a:extLst>
                    <a:ext uri="{9D8B030D-6E8A-4147-A177-3AD203B41FA5}">
                      <a16:colId xmlns:a16="http://schemas.microsoft.com/office/drawing/2014/main" val="20005"/>
                    </a:ext>
                  </a:extLst>
                </a:gridCol>
                <a:gridCol w="1417411">
                  <a:extLst>
                    <a:ext uri="{9D8B030D-6E8A-4147-A177-3AD203B41FA5}">
                      <a16:colId xmlns:a16="http://schemas.microsoft.com/office/drawing/2014/main" val="20006"/>
                    </a:ext>
                  </a:extLst>
                </a:gridCol>
                <a:gridCol w="1417411">
                  <a:extLst>
                    <a:ext uri="{9D8B030D-6E8A-4147-A177-3AD203B41FA5}">
                      <a16:colId xmlns:a16="http://schemas.microsoft.com/office/drawing/2014/main" val="20007"/>
                    </a:ext>
                  </a:extLst>
                </a:gridCol>
              </a:tblGrid>
              <a:tr h="695247">
                <a:tc>
                  <a:txBody>
                    <a:bodyPr/>
                    <a:lstStyle/>
                    <a:p>
                      <a:pPr marL="0" lvl="0" indent="0" algn="ctr" rtl="0">
                        <a:spcBef>
                          <a:spcPts val="0"/>
                        </a:spcBef>
                        <a:spcAft>
                          <a:spcPts val="0"/>
                        </a:spcAft>
                        <a:buNone/>
                      </a:pPr>
                      <a:r>
                        <a:rPr lang="es-AR" sz="1800" b="1">
                          <a:solidFill>
                            <a:srgbClr val="FFFFFF"/>
                          </a:solidFill>
                        </a:rPr>
                        <a:t>Timestamp</a:t>
                      </a:r>
                      <a:endParaRPr sz="1800" b="1">
                        <a:solidFill>
                          <a:srgbClr val="FFFFFF"/>
                        </a:solidFill>
                      </a:endParaRPr>
                    </a:p>
                  </a:txBody>
                  <a:tcPr marL="91425" marR="91425" marT="91425" marB="91425" anchor="ctr">
                    <a:solidFill>
                      <a:srgbClr val="434343"/>
                    </a:solidFill>
                  </a:tcPr>
                </a:tc>
                <a:tc>
                  <a:txBody>
                    <a:bodyPr/>
                    <a:lstStyle/>
                    <a:p>
                      <a:pPr marL="0" lvl="0" indent="0" algn="ctr" rtl="0">
                        <a:spcBef>
                          <a:spcPts val="0"/>
                        </a:spcBef>
                        <a:spcAft>
                          <a:spcPts val="0"/>
                        </a:spcAft>
                        <a:buNone/>
                      </a:pPr>
                      <a:r>
                        <a:rPr lang="es-AR" sz="1800" b="1">
                          <a:solidFill>
                            <a:srgbClr val="FFFFFF"/>
                          </a:solidFill>
                        </a:rPr>
                        <a:t>Ch1</a:t>
                      </a:r>
                      <a:endParaRPr sz="1800" b="1">
                        <a:solidFill>
                          <a:srgbClr val="FFFFFF"/>
                        </a:solidFill>
                      </a:endParaRPr>
                    </a:p>
                  </a:txBody>
                  <a:tcPr marL="91425" marR="91425" marT="91425" marB="91425" anchor="ctr">
                    <a:solidFill>
                      <a:srgbClr val="434343"/>
                    </a:solidFill>
                  </a:tcPr>
                </a:tc>
                <a:tc>
                  <a:txBody>
                    <a:bodyPr/>
                    <a:lstStyle/>
                    <a:p>
                      <a:pPr marL="0" lvl="0" indent="0" algn="ctr" rtl="0">
                        <a:spcBef>
                          <a:spcPts val="0"/>
                        </a:spcBef>
                        <a:spcAft>
                          <a:spcPts val="0"/>
                        </a:spcAft>
                        <a:buNone/>
                      </a:pPr>
                      <a:r>
                        <a:rPr lang="es-AR" sz="1800" b="1">
                          <a:solidFill>
                            <a:srgbClr val="FFFFFF"/>
                          </a:solidFill>
                        </a:rPr>
                        <a:t>Ch2</a:t>
                      </a:r>
                      <a:endParaRPr sz="1800" b="1">
                        <a:solidFill>
                          <a:srgbClr val="FFFFFF"/>
                        </a:solidFill>
                      </a:endParaRPr>
                    </a:p>
                  </a:txBody>
                  <a:tcPr marL="91425" marR="91425" marT="91425" marB="91425" anchor="ctr">
                    <a:solidFill>
                      <a:srgbClr val="434343"/>
                    </a:solidFill>
                  </a:tcPr>
                </a:tc>
                <a:tc>
                  <a:txBody>
                    <a:bodyPr/>
                    <a:lstStyle/>
                    <a:p>
                      <a:pPr marL="0" lvl="0" indent="0" algn="ctr" rtl="0">
                        <a:spcBef>
                          <a:spcPts val="0"/>
                        </a:spcBef>
                        <a:spcAft>
                          <a:spcPts val="0"/>
                        </a:spcAft>
                        <a:buNone/>
                      </a:pPr>
                      <a:r>
                        <a:rPr lang="es-AR" sz="1800" b="1">
                          <a:solidFill>
                            <a:srgbClr val="FFFFFF"/>
                          </a:solidFill>
                        </a:rPr>
                        <a:t>Correlation</a:t>
                      </a:r>
                      <a:endParaRPr sz="1800" b="1">
                        <a:solidFill>
                          <a:srgbClr val="FFFFFF"/>
                        </a:solidFill>
                      </a:endParaRPr>
                    </a:p>
                  </a:txBody>
                  <a:tcPr marL="91425" marR="91425" marT="91425" marB="91425" anchor="ctr">
                    <a:solidFill>
                      <a:srgbClr val="434343"/>
                    </a:solidFill>
                  </a:tcPr>
                </a:tc>
                <a:tc>
                  <a:txBody>
                    <a:bodyPr/>
                    <a:lstStyle/>
                    <a:p>
                      <a:pPr marL="0" lvl="0" indent="0" algn="l" rtl="0">
                        <a:spcBef>
                          <a:spcPts val="0"/>
                        </a:spcBef>
                        <a:spcAft>
                          <a:spcPts val="0"/>
                        </a:spcAft>
                        <a:buNone/>
                      </a:pPr>
                      <a:r>
                        <a:rPr lang="es-AR" sz="1800" b="1">
                          <a:solidFill>
                            <a:srgbClr val="FFFFFF"/>
                          </a:solidFill>
                        </a:rPr>
                        <a:t>Correlation</a:t>
                      </a:r>
                      <a:endParaRPr sz="1800" b="1">
                        <a:solidFill>
                          <a:srgbClr val="FFFFFF"/>
                        </a:solidFill>
                      </a:endParaRPr>
                    </a:p>
                    <a:p>
                      <a:pPr marL="0" lvl="0" indent="0" algn="ctr" rtl="0">
                        <a:spcBef>
                          <a:spcPts val="0"/>
                        </a:spcBef>
                        <a:spcAft>
                          <a:spcPts val="0"/>
                        </a:spcAft>
                        <a:buNone/>
                      </a:pPr>
                      <a:r>
                        <a:rPr lang="es-AR" sz="1800" b="1">
                          <a:solidFill>
                            <a:srgbClr val="FFFFFF"/>
                          </a:solidFill>
                        </a:rPr>
                        <a:t>Flag</a:t>
                      </a:r>
                      <a:endParaRPr sz="1800" b="1">
                        <a:solidFill>
                          <a:srgbClr val="FFFFFF"/>
                        </a:solidFill>
                      </a:endParaRPr>
                    </a:p>
                  </a:txBody>
                  <a:tcPr marL="91425" marR="91425" marT="91425" marB="91425" anchor="ctr">
                    <a:solidFill>
                      <a:srgbClr val="434343"/>
                    </a:solidFill>
                  </a:tcPr>
                </a:tc>
                <a:tc>
                  <a:txBody>
                    <a:bodyPr/>
                    <a:lstStyle/>
                    <a:p>
                      <a:pPr marL="0" lvl="0" indent="0" algn="ctr" rtl="0">
                        <a:spcBef>
                          <a:spcPts val="0"/>
                        </a:spcBef>
                        <a:spcAft>
                          <a:spcPts val="0"/>
                        </a:spcAft>
                        <a:buNone/>
                      </a:pPr>
                      <a:r>
                        <a:rPr lang="es-AR" sz="1800" b="1">
                          <a:solidFill>
                            <a:srgbClr val="FFFFFF"/>
                          </a:solidFill>
                        </a:rPr>
                        <a:t>Ratio</a:t>
                      </a:r>
                      <a:endParaRPr sz="1800" b="1">
                        <a:solidFill>
                          <a:srgbClr val="FFFFFF"/>
                        </a:solidFill>
                      </a:endParaRPr>
                    </a:p>
                  </a:txBody>
                  <a:tcPr marL="91425" marR="91425" marT="91425" marB="91425" anchor="ctr">
                    <a:solidFill>
                      <a:srgbClr val="434343"/>
                    </a:solidFill>
                  </a:tcPr>
                </a:tc>
                <a:tc>
                  <a:txBody>
                    <a:bodyPr/>
                    <a:lstStyle/>
                    <a:p>
                      <a:pPr marL="0" lvl="0" indent="0" algn="ctr" rtl="0">
                        <a:spcBef>
                          <a:spcPts val="0"/>
                        </a:spcBef>
                        <a:spcAft>
                          <a:spcPts val="0"/>
                        </a:spcAft>
                        <a:buNone/>
                      </a:pPr>
                      <a:r>
                        <a:rPr lang="es-AR" sz="1800" b="1">
                          <a:solidFill>
                            <a:srgbClr val="FFFFFF"/>
                          </a:solidFill>
                        </a:rPr>
                        <a:t>Ratio</a:t>
                      </a:r>
                      <a:endParaRPr sz="1800" b="1">
                        <a:solidFill>
                          <a:srgbClr val="FFFFFF"/>
                        </a:solidFill>
                      </a:endParaRPr>
                    </a:p>
                    <a:p>
                      <a:pPr marL="0" lvl="0" indent="0" algn="ctr" rtl="0">
                        <a:spcBef>
                          <a:spcPts val="0"/>
                        </a:spcBef>
                        <a:spcAft>
                          <a:spcPts val="0"/>
                        </a:spcAft>
                        <a:buNone/>
                      </a:pPr>
                      <a:r>
                        <a:rPr lang="es-AR" sz="1800" b="1">
                          <a:solidFill>
                            <a:srgbClr val="FFFFFF"/>
                          </a:solidFill>
                        </a:rPr>
                        <a:t>Flag</a:t>
                      </a:r>
                      <a:endParaRPr sz="1800" b="1">
                        <a:solidFill>
                          <a:srgbClr val="FFFFFF"/>
                        </a:solidFill>
                      </a:endParaRPr>
                    </a:p>
                  </a:txBody>
                  <a:tcPr marL="91425" marR="91425" marT="91425" marB="91425" anchor="ctr">
                    <a:solidFill>
                      <a:srgbClr val="434343"/>
                    </a:solidFill>
                  </a:tcPr>
                </a:tc>
                <a:tc>
                  <a:txBody>
                    <a:bodyPr/>
                    <a:lstStyle/>
                    <a:p>
                      <a:pPr marL="0" lvl="0" indent="0" algn="ctr" rtl="0">
                        <a:spcBef>
                          <a:spcPts val="0"/>
                        </a:spcBef>
                        <a:spcAft>
                          <a:spcPts val="0"/>
                        </a:spcAft>
                        <a:buNone/>
                      </a:pPr>
                      <a:r>
                        <a:rPr lang="es-AR" sz="1800" b="1">
                          <a:solidFill>
                            <a:srgbClr val="FFFFFF"/>
                          </a:solidFill>
                        </a:rPr>
                        <a:t>Flag</a:t>
                      </a:r>
                      <a:endParaRPr sz="1800" b="1">
                        <a:solidFill>
                          <a:srgbClr val="FFFFFF"/>
                        </a:solidFill>
                      </a:endParaRPr>
                    </a:p>
                  </a:txBody>
                  <a:tcPr marL="91425" marR="91425" marT="91425" marB="91425" anchor="ctr">
                    <a:solidFill>
                      <a:srgbClr val="434343"/>
                    </a:solidFill>
                  </a:tcPr>
                </a:tc>
                <a:extLst>
                  <a:ext uri="{0D108BD9-81ED-4DB2-BD59-A6C34878D82A}">
                    <a16:rowId xmlns:a16="http://schemas.microsoft.com/office/drawing/2014/main" val="10000"/>
                  </a:ext>
                </a:extLst>
              </a:tr>
              <a:tr h="478212">
                <a:tc>
                  <a:txBody>
                    <a:bodyPr/>
                    <a:lstStyle/>
                    <a:p>
                      <a:pPr marL="0" lvl="0" indent="0" algn="ctr" rtl="0">
                        <a:spcBef>
                          <a:spcPts val="0"/>
                        </a:spcBef>
                        <a:spcAft>
                          <a:spcPts val="0"/>
                        </a:spcAft>
                        <a:buNone/>
                      </a:pPr>
                      <a:r>
                        <a:rPr lang="es-AR"/>
                        <a:t>2018-01-15 07:10:00</a:t>
                      </a:r>
                      <a:endParaRPr/>
                    </a:p>
                  </a:txBody>
                  <a:tcPr marL="91425" marR="91425" marT="91425" marB="91425"/>
                </a:tc>
                <a:tc>
                  <a:txBody>
                    <a:bodyPr/>
                    <a:lstStyle/>
                    <a:p>
                      <a:pPr marL="0" lvl="0" indent="0" algn="ctr" rtl="0">
                        <a:spcBef>
                          <a:spcPts val="0"/>
                        </a:spcBef>
                        <a:spcAft>
                          <a:spcPts val="0"/>
                        </a:spcAft>
                        <a:buNone/>
                      </a:pPr>
                      <a:r>
                        <a:rPr lang="es-AR"/>
                        <a:t>7.7</a:t>
                      </a:r>
                      <a:endParaRPr/>
                    </a:p>
                  </a:txBody>
                  <a:tcPr marL="91425" marR="91425" marT="91425" marB="91425"/>
                </a:tc>
                <a:tc>
                  <a:txBody>
                    <a:bodyPr/>
                    <a:lstStyle/>
                    <a:p>
                      <a:pPr marL="0" lvl="0" indent="0" algn="ctr" rtl="0">
                        <a:spcBef>
                          <a:spcPts val="0"/>
                        </a:spcBef>
                        <a:spcAft>
                          <a:spcPts val="0"/>
                        </a:spcAft>
                        <a:buNone/>
                      </a:pPr>
                      <a:r>
                        <a:rPr lang="es-AR"/>
                        <a:t>7.6</a:t>
                      </a:r>
                      <a:endParaRPr/>
                    </a:p>
                  </a:txBody>
                  <a:tcPr marL="91425" marR="91425" marT="91425" marB="91425"/>
                </a:tc>
                <a:tc>
                  <a:txBody>
                    <a:bodyPr/>
                    <a:lstStyle/>
                    <a:p>
                      <a:pPr marL="0" lvl="0" indent="0" algn="ctr" rtl="0">
                        <a:spcBef>
                          <a:spcPts val="0"/>
                        </a:spcBef>
                        <a:spcAft>
                          <a:spcPts val="0"/>
                        </a:spcAft>
                        <a:buNone/>
                      </a:pPr>
                      <a:r>
                        <a:rPr lang="es-AR"/>
                        <a:t>0.99</a:t>
                      </a:r>
                      <a:endParaRPr/>
                    </a:p>
                  </a:txBody>
                  <a:tcPr marL="91425" marR="91425" marT="91425" marB="91425"/>
                </a:tc>
                <a:tc>
                  <a:txBody>
                    <a:bodyPr/>
                    <a:lstStyle/>
                    <a:p>
                      <a:pPr marL="0" lvl="0" indent="0" algn="ctr" rtl="0">
                        <a:spcBef>
                          <a:spcPts val="0"/>
                        </a:spcBef>
                        <a:spcAft>
                          <a:spcPts val="0"/>
                        </a:spcAft>
                        <a:buNone/>
                      </a:pPr>
                      <a:r>
                        <a:rPr lang="es-AR"/>
                        <a:t>0</a:t>
                      </a:r>
                      <a:endParaRPr/>
                    </a:p>
                  </a:txBody>
                  <a:tcPr marL="91425" marR="91425" marT="91425" marB="91425"/>
                </a:tc>
                <a:tc>
                  <a:txBody>
                    <a:bodyPr/>
                    <a:lstStyle/>
                    <a:p>
                      <a:pPr marL="0" lvl="0" indent="0" algn="ctr" rtl="0">
                        <a:spcBef>
                          <a:spcPts val="0"/>
                        </a:spcBef>
                        <a:spcAft>
                          <a:spcPts val="0"/>
                        </a:spcAft>
                        <a:buNone/>
                      </a:pPr>
                      <a:r>
                        <a:rPr lang="es-AR"/>
                        <a:t>1.00</a:t>
                      </a:r>
                      <a:endParaRPr/>
                    </a:p>
                  </a:txBody>
                  <a:tcPr marL="91425" marR="91425" marT="91425" marB="91425"/>
                </a:tc>
                <a:tc>
                  <a:txBody>
                    <a:bodyPr/>
                    <a:lstStyle/>
                    <a:p>
                      <a:pPr marL="0" lvl="0" indent="0" algn="ctr" rtl="0">
                        <a:spcBef>
                          <a:spcPts val="0"/>
                        </a:spcBef>
                        <a:spcAft>
                          <a:spcPts val="0"/>
                        </a:spcAft>
                        <a:buNone/>
                      </a:pPr>
                      <a:r>
                        <a:rPr lang="es-AR"/>
                        <a:t>0</a:t>
                      </a:r>
                      <a:endParaRPr/>
                    </a:p>
                  </a:txBody>
                  <a:tcPr marL="91425" marR="91425" marT="91425" marB="91425"/>
                </a:tc>
                <a:tc>
                  <a:txBody>
                    <a:bodyPr/>
                    <a:lstStyle/>
                    <a:p>
                      <a:pPr marL="0" lvl="0" indent="0" algn="ctr" rtl="0">
                        <a:spcBef>
                          <a:spcPts val="0"/>
                        </a:spcBef>
                        <a:spcAft>
                          <a:spcPts val="0"/>
                        </a:spcAft>
                        <a:buNone/>
                      </a:pPr>
                      <a:r>
                        <a:rPr lang="es-AR" dirty="0"/>
                        <a:t>0</a:t>
                      </a:r>
                      <a:endParaRPr dirty="0"/>
                    </a:p>
                  </a:txBody>
                  <a:tcPr marL="91425" marR="91425" marT="91425" marB="91425"/>
                </a:tc>
                <a:extLst>
                  <a:ext uri="{0D108BD9-81ED-4DB2-BD59-A6C34878D82A}">
                    <a16:rowId xmlns:a16="http://schemas.microsoft.com/office/drawing/2014/main" val="10003"/>
                  </a:ext>
                </a:extLst>
              </a:tr>
              <a:tr h="478212">
                <a:tc>
                  <a:txBody>
                    <a:bodyPr/>
                    <a:lstStyle/>
                    <a:p>
                      <a:pPr marL="0" lvl="0" indent="0" algn="ctr" rtl="0">
                        <a:spcBef>
                          <a:spcPts val="0"/>
                        </a:spcBef>
                        <a:spcAft>
                          <a:spcPts val="0"/>
                        </a:spcAft>
                        <a:buNone/>
                      </a:pPr>
                      <a:r>
                        <a:rPr lang="es-AR"/>
                        <a:t>2018-01-15 07:20:00</a:t>
                      </a:r>
                      <a:endParaRPr/>
                    </a:p>
                  </a:txBody>
                  <a:tcPr marL="91425" marR="91425" marT="91425" marB="91425"/>
                </a:tc>
                <a:tc>
                  <a:txBody>
                    <a:bodyPr/>
                    <a:lstStyle/>
                    <a:p>
                      <a:pPr marL="0" lvl="0" indent="0" algn="ctr" rtl="0">
                        <a:spcBef>
                          <a:spcPts val="0"/>
                        </a:spcBef>
                        <a:spcAft>
                          <a:spcPts val="0"/>
                        </a:spcAft>
                        <a:buNone/>
                      </a:pPr>
                      <a:r>
                        <a:rPr lang="es-AR"/>
                        <a:t>8.0</a:t>
                      </a:r>
                      <a:endParaRPr/>
                    </a:p>
                  </a:txBody>
                  <a:tcPr marL="91425" marR="91425" marT="91425" marB="91425"/>
                </a:tc>
                <a:tc>
                  <a:txBody>
                    <a:bodyPr/>
                    <a:lstStyle/>
                    <a:p>
                      <a:pPr marL="0" lvl="0" indent="0" algn="ctr" rtl="0">
                        <a:spcBef>
                          <a:spcPts val="0"/>
                        </a:spcBef>
                        <a:spcAft>
                          <a:spcPts val="0"/>
                        </a:spcAft>
                        <a:buNone/>
                      </a:pPr>
                      <a:r>
                        <a:rPr lang="es-AR"/>
                        <a:t>8.0</a:t>
                      </a:r>
                      <a:endParaRPr/>
                    </a:p>
                  </a:txBody>
                  <a:tcPr marL="91425" marR="91425" marT="91425" marB="91425"/>
                </a:tc>
                <a:tc>
                  <a:txBody>
                    <a:bodyPr/>
                    <a:lstStyle/>
                    <a:p>
                      <a:pPr marL="0" lvl="0" indent="0" algn="ctr" rtl="0">
                        <a:spcBef>
                          <a:spcPts val="0"/>
                        </a:spcBef>
                        <a:spcAft>
                          <a:spcPts val="0"/>
                        </a:spcAft>
                        <a:buNone/>
                      </a:pPr>
                      <a:r>
                        <a:rPr lang="es-AR"/>
                        <a:t>0.99</a:t>
                      </a:r>
                      <a:endParaRPr/>
                    </a:p>
                  </a:txBody>
                  <a:tcPr marL="91425" marR="91425" marT="91425" marB="91425"/>
                </a:tc>
                <a:tc>
                  <a:txBody>
                    <a:bodyPr/>
                    <a:lstStyle/>
                    <a:p>
                      <a:pPr marL="0" lvl="0" indent="0" algn="ctr" rtl="0">
                        <a:spcBef>
                          <a:spcPts val="0"/>
                        </a:spcBef>
                        <a:spcAft>
                          <a:spcPts val="0"/>
                        </a:spcAft>
                        <a:buNone/>
                      </a:pPr>
                      <a:r>
                        <a:rPr lang="es-AR"/>
                        <a:t>0</a:t>
                      </a:r>
                      <a:endParaRPr/>
                    </a:p>
                  </a:txBody>
                  <a:tcPr marL="91425" marR="91425" marT="91425" marB="91425"/>
                </a:tc>
                <a:tc>
                  <a:txBody>
                    <a:bodyPr/>
                    <a:lstStyle/>
                    <a:p>
                      <a:pPr marL="0" lvl="0" indent="0" algn="ctr" rtl="0">
                        <a:spcBef>
                          <a:spcPts val="0"/>
                        </a:spcBef>
                        <a:spcAft>
                          <a:spcPts val="0"/>
                        </a:spcAft>
                        <a:buNone/>
                      </a:pPr>
                      <a:r>
                        <a:rPr lang="es-AR"/>
                        <a:t>0.99</a:t>
                      </a:r>
                      <a:endParaRPr/>
                    </a:p>
                  </a:txBody>
                  <a:tcPr marL="91425" marR="91425" marT="91425" marB="91425"/>
                </a:tc>
                <a:tc>
                  <a:txBody>
                    <a:bodyPr/>
                    <a:lstStyle/>
                    <a:p>
                      <a:pPr marL="0" lvl="0" indent="0" algn="ctr" rtl="0">
                        <a:spcBef>
                          <a:spcPts val="0"/>
                        </a:spcBef>
                        <a:spcAft>
                          <a:spcPts val="0"/>
                        </a:spcAft>
                        <a:buNone/>
                      </a:pPr>
                      <a:r>
                        <a:rPr lang="es-AR"/>
                        <a:t>0</a:t>
                      </a:r>
                      <a:endParaRPr/>
                    </a:p>
                  </a:txBody>
                  <a:tcPr marL="91425" marR="91425" marT="91425" marB="91425"/>
                </a:tc>
                <a:tc>
                  <a:txBody>
                    <a:bodyPr/>
                    <a:lstStyle/>
                    <a:p>
                      <a:pPr marL="0" lvl="0" indent="0" algn="ctr" rtl="0">
                        <a:spcBef>
                          <a:spcPts val="0"/>
                        </a:spcBef>
                        <a:spcAft>
                          <a:spcPts val="0"/>
                        </a:spcAft>
                        <a:buNone/>
                      </a:pPr>
                      <a:r>
                        <a:rPr lang="es-AR" dirty="0"/>
                        <a:t>0</a:t>
                      </a:r>
                      <a:endParaRPr dirty="0"/>
                    </a:p>
                  </a:txBody>
                  <a:tcPr marL="91425" marR="91425" marT="91425" marB="91425"/>
                </a:tc>
                <a:extLst>
                  <a:ext uri="{0D108BD9-81ED-4DB2-BD59-A6C34878D82A}">
                    <a16:rowId xmlns:a16="http://schemas.microsoft.com/office/drawing/2014/main" val="10004"/>
                  </a:ext>
                </a:extLst>
              </a:tr>
              <a:tr h="478212">
                <a:tc>
                  <a:txBody>
                    <a:bodyPr/>
                    <a:lstStyle/>
                    <a:p>
                      <a:pPr marL="0" lvl="0" indent="0" algn="ctr" rtl="0">
                        <a:spcBef>
                          <a:spcPts val="0"/>
                        </a:spcBef>
                        <a:spcAft>
                          <a:spcPts val="0"/>
                        </a:spcAft>
                        <a:buNone/>
                      </a:pPr>
                      <a:r>
                        <a:rPr lang="es-AR" dirty="0"/>
                        <a:t>2018-01-15 07:30:00</a:t>
                      </a:r>
                      <a:endParaRPr dirty="0"/>
                    </a:p>
                  </a:txBody>
                  <a:tcPr marL="91425" marR="91425" marT="91425" marB="91425"/>
                </a:tc>
                <a:tc>
                  <a:txBody>
                    <a:bodyPr/>
                    <a:lstStyle/>
                    <a:p>
                      <a:pPr marL="0" lvl="0" indent="0" algn="ctr" rtl="0">
                        <a:spcBef>
                          <a:spcPts val="0"/>
                        </a:spcBef>
                        <a:spcAft>
                          <a:spcPts val="0"/>
                        </a:spcAft>
                        <a:buNone/>
                      </a:pPr>
                      <a:r>
                        <a:rPr lang="es-AR"/>
                        <a:t>3.4</a:t>
                      </a:r>
                      <a:endParaRPr/>
                    </a:p>
                  </a:txBody>
                  <a:tcPr marL="91425" marR="91425" marT="91425" marB="91425"/>
                </a:tc>
                <a:tc>
                  <a:txBody>
                    <a:bodyPr/>
                    <a:lstStyle/>
                    <a:p>
                      <a:pPr marL="0" lvl="0" indent="0" algn="ctr" rtl="0">
                        <a:spcBef>
                          <a:spcPts val="0"/>
                        </a:spcBef>
                        <a:spcAft>
                          <a:spcPts val="0"/>
                        </a:spcAft>
                        <a:buNone/>
                      </a:pPr>
                      <a:r>
                        <a:rPr lang="es-AR"/>
                        <a:t>8.3</a:t>
                      </a:r>
                      <a:endParaRPr/>
                    </a:p>
                  </a:txBody>
                  <a:tcPr marL="91425" marR="91425" marT="91425" marB="91425"/>
                </a:tc>
                <a:tc>
                  <a:txBody>
                    <a:bodyPr/>
                    <a:lstStyle/>
                    <a:p>
                      <a:pPr marL="0" lvl="0" indent="0" algn="ctr" rtl="0">
                        <a:spcBef>
                          <a:spcPts val="0"/>
                        </a:spcBef>
                        <a:spcAft>
                          <a:spcPts val="0"/>
                        </a:spcAft>
                        <a:buNone/>
                      </a:pPr>
                      <a:r>
                        <a:rPr lang="es-AR"/>
                        <a:t>-0.73</a:t>
                      </a:r>
                      <a:endParaRPr/>
                    </a:p>
                  </a:txBody>
                  <a:tcPr marL="91425" marR="91425" marT="91425" marB="91425"/>
                </a:tc>
                <a:tc>
                  <a:txBody>
                    <a:bodyPr/>
                    <a:lstStyle/>
                    <a:p>
                      <a:pPr marL="0" lvl="0" indent="0" algn="ctr" rtl="0">
                        <a:spcBef>
                          <a:spcPts val="0"/>
                        </a:spcBef>
                        <a:spcAft>
                          <a:spcPts val="0"/>
                        </a:spcAft>
                        <a:buNone/>
                      </a:pPr>
                      <a:r>
                        <a:rPr lang="es-AR" dirty="0"/>
                        <a:t>1</a:t>
                      </a:r>
                      <a:endParaRPr dirty="0"/>
                    </a:p>
                  </a:txBody>
                  <a:tcPr marL="91425" marR="91425" marT="91425" marB="91425"/>
                </a:tc>
                <a:tc>
                  <a:txBody>
                    <a:bodyPr/>
                    <a:lstStyle/>
                    <a:p>
                      <a:pPr marL="0" lvl="0" indent="0" algn="ctr" rtl="0">
                        <a:spcBef>
                          <a:spcPts val="0"/>
                        </a:spcBef>
                        <a:spcAft>
                          <a:spcPts val="0"/>
                        </a:spcAft>
                        <a:buNone/>
                      </a:pPr>
                      <a:r>
                        <a:rPr lang="es-AR"/>
                        <a:t>0.41</a:t>
                      </a:r>
                      <a:endParaRPr/>
                    </a:p>
                  </a:txBody>
                  <a:tcPr marL="91425" marR="91425" marT="91425" marB="91425"/>
                </a:tc>
                <a:tc>
                  <a:txBody>
                    <a:bodyPr/>
                    <a:lstStyle/>
                    <a:p>
                      <a:pPr marL="0" lvl="0" indent="0" algn="ctr" rtl="0">
                        <a:spcBef>
                          <a:spcPts val="0"/>
                        </a:spcBef>
                        <a:spcAft>
                          <a:spcPts val="0"/>
                        </a:spcAft>
                        <a:buNone/>
                      </a:pPr>
                      <a:r>
                        <a:rPr lang="es-AR" dirty="0"/>
                        <a:t>0</a:t>
                      </a:r>
                      <a:endParaRPr dirty="0"/>
                    </a:p>
                  </a:txBody>
                  <a:tcPr marL="91425" marR="91425" marT="91425" marB="91425"/>
                </a:tc>
                <a:tc>
                  <a:txBody>
                    <a:bodyPr/>
                    <a:lstStyle/>
                    <a:p>
                      <a:pPr marL="0" lvl="0" indent="0" algn="ctr" rtl="0">
                        <a:spcBef>
                          <a:spcPts val="0"/>
                        </a:spcBef>
                        <a:spcAft>
                          <a:spcPts val="0"/>
                        </a:spcAft>
                        <a:buNone/>
                      </a:pPr>
                      <a:r>
                        <a:rPr lang="es-AR"/>
                        <a:t>0</a:t>
                      </a:r>
                      <a:endParaRPr/>
                    </a:p>
                  </a:txBody>
                  <a:tcPr marL="91425" marR="91425" marT="91425" marB="91425"/>
                </a:tc>
                <a:extLst>
                  <a:ext uri="{0D108BD9-81ED-4DB2-BD59-A6C34878D82A}">
                    <a16:rowId xmlns:a16="http://schemas.microsoft.com/office/drawing/2014/main" val="10005"/>
                  </a:ext>
                </a:extLst>
              </a:tr>
              <a:tr h="478212">
                <a:tc>
                  <a:txBody>
                    <a:bodyPr/>
                    <a:lstStyle/>
                    <a:p>
                      <a:pPr marL="0" lvl="0" indent="0" algn="ctr" rtl="0">
                        <a:spcBef>
                          <a:spcPts val="0"/>
                        </a:spcBef>
                        <a:spcAft>
                          <a:spcPts val="0"/>
                        </a:spcAft>
                        <a:buNone/>
                      </a:pPr>
                      <a:r>
                        <a:rPr lang="es-AR"/>
                        <a:t>2018-01-15 07:40:00</a:t>
                      </a:r>
                      <a:endParaRPr/>
                    </a:p>
                  </a:txBody>
                  <a:tcPr marL="91425" marR="91425" marT="91425" marB="91425"/>
                </a:tc>
                <a:tc>
                  <a:txBody>
                    <a:bodyPr/>
                    <a:lstStyle/>
                    <a:p>
                      <a:pPr marL="0" lvl="0" indent="0" algn="ctr" rtl="0">
                        <a:spcBef>
                          <a:spcPts val="0"/>
                        </a:spcBef>
                        <a:spcAft>
                          <a:spcPts val="0"/>
                        </a:spcAft>
                        <a:buNone/>
                      </a:pPr>
                      <a:r>
                        <a:rPr lang="es-AR"/>
                        <a:t>0.6</a:t>
                      </a:r>
                      <a:endParaRPr/>
                    </a:p>
                  </a:txBody>
                  <a:tcPr marL="91425" marR="91425" marT="91425" marB="91425"/>
                </a:tc>
                <a:tc>
                  <a:txBody>
                    <a:bodyPr/>
                    <a:lstStyle/>
                    <a:p>
                      <a:pPr marL="0" lvl="0" indent="0" algn="ctr" rtl="0">
                        <a:spcBef>
                          <a:spcPts val="0"/>
                        </a:spcBef>
                        <a:spcAft>
                          <a:spcPts val="0"/>
                        </a:spcAft>
                        <a:buNone/>
                      </a:pPr>
                      <a:r>
                        <a:rPr lang="es-AR"/>
                        <a:t>7.8</a:t>
                      </a:r>
                      <a:endParaRPr/>
                    </a:p>
                  </a:txBody>
                  <a:tcPr marL="91425" marR="91425" marT="91425" marB="91425"/>
                </a:tc>
                <a:tc>
                  <a:txBody>
                    <a:bodyPr/>
                    <a:lstStyle/>
                    <a:p>
                      <a:pPr marL="0" lvl="0" indent="0" algn="ctr" rtl="0">
                        <a:spcBef>
                          <a:spcPts val="0"/>
                        </a:spcBef>
                        <a:spcAft>
                          <a:spcPts val="0"/>
                        </a:spcAft>
                        <a:buNone/>
                      </a:pPr>
                      <a:r>
                        <a:rPr lang="es-AR"/>
                        <a:t>-0.23</a:t>
                      </a:r>
                      <a:endParaRPr/>
                    </a:p>
                  </a:txBody>
                  <a:tcPr marL="91425" marR="91425" marT="91425" marB="91425"/>
                </a:tc>
                <a:tc>
                  <a:txBody>
                    <a:bodyPr/>
                    <a:lstStyle/>
                    <a:p>
                      <a:pPr marL="0" lvl="0" indent="0" algn="ctr" rtl="0">
                        <a:spcBef>
                          <a:spcPts val="0"/>
                        </a:spcBef>
                        <a:spcAft>
                          <a:spcPts val="0"/>
                        </a:spcAft>
                        <a:buNone/>
                      </a:pPr>
                      <a:r>
                        <a:rPr lang="es-AR"/>
                        <a:t>1</a:t>
                      </a:r>
                      <a:endParaRPr/>
                    </a:p>
                  </a:txBody>
                  <a:tcPr marL="91425" marR="91425" marT="91425" marB="91425"/>
                </a:tc>
                <a:tc>
                  <a:txBody>
                    <a:bodyPr/>
                    <a:lstStyle/>
                    <a:p>
                      <a:pPr marL="0" lvl="0" indent="0" algn="ctr" rtl="0">
                        <a:spcBef>
                          <a:spcPts val="0"/>
                        </a:spcBef>
                        <a:spcAft>
                          <a:spcPts val="0"/>
                        </a:spcAft>
                        <a:buNone/>
                      </a:pPr>
                      <a:r>
                        <a:rPr lang="es-AR"/>
                        <a:t>0.07</a:t>
                      </a:r>
                      <a:endParaRPr/>
                    </a:p>
                  </a:txBody>
                  <a:tcPr marL="91425" marR="91425" marT="91425" marB="91425"/>
                </a:tc>
                <a:tc>
                  <a:txBody>
                    <a:bodyPr/>
                    <a:lstStyle/>
                    <a:p>
                      <a:pPr marL="0" lvl="0" indent="0" algn="ctr" rtl="0">
                        <a:spcBef>
                          <a:spcPts val="0"/>
                        </a:spcBef>
                        <a:spcAft>
                          <a:spcPts val="0"/>
                        </a:spcAft>
                        <a:buNone/>
                      </a:pPr>
                      <a:r>
                        <a:rPr lang="es-AR"/>
                        <a:t>1</a:t>
                      </a:r>
                      <a:endParaRPr/>
                    </a:p>
                  </a:txBody>
                  <a:tcPr marL="91425" marR="91425" marT="91425" marB="91425"/>
                </a:tc>
                <a:tc>
                  <a:txBody>
                    <a:bodyPr/>
                    <a:lstStyle/>
                    <a:p>
                      <a:pPr marL="0" lvl="0" indent="0" algn="ctr" rtl="0">
                        <a:spcBef>
                          <a:spcPts val="0"/>
                        </a:spcBef>
                        <a:spcAft>
                          <a:spcPts val="0"/>
                        </a:spcAft>
                        <a:buNone/>
                      </a:pPr>
                      <a:r>
                        <a:rPr lang="es-AR"/>
                        <a:t>1</a:t>
                      </a:r>
                      <a:endParaRPr/>
                    </a:p>
                  </a:txBody>
                  <a:tcPr marL="91425" marR="91425" marT="91425" marB="91425"/>
                </a:tc>
                <a:extLst>
                  <a:ext uri="{0D108BD9-81ED-4DB2-BD59-A6C34878D82A}">
                    <a16:rowId xmlns:a16="http://schemas.microsoft.com/office/drawing/2014/main" val="10006"/>
                  </a:ext>
                </a:extLst>
              </a:tr>
              <a:tr h="478212">
                <a:tc>
                  <a:txBody>
                    <a:bodyPr/>
                    <a:lstStyle/>
                    <a:p>
                      <a:pPr marL="0" lvl="0" indent="0" algn="ctr" rtl="0">
                        <a:spcBef>
                          <a:spcPts val="0"/>
                        </a:spcBef>
                        <a:spcAft>
                          <a:spcPts val="0"/>
                        </a:spcAft>
                        <a:buNone/>
                      </a:pPr>
                      <a:r>
                        <a:rPr lang="es-AR"/>
                        <a:t>2018-01-15 07:50:00</a:t>
                      </a:r>
                      <a:endParaRPr/>
                    </a:p>
                  </a:txBody>
                  <a:tcPr marL="91425" marR="91425" marT="91425" marB="91425"/>
                </a:tc>
                <a:tc>
                  <a:txBody>
                    <a:bodyPr/>
                    <a:lstStyle/>
                    <a:p>
                      <a:pPr marL="0" lvl="0" indent="0" algn="ctr" rtl="0">
                        <a:spcBef>
                          <a:spcPts val="0"/>
                        </a:spcBef>
                        <a:spcAft>
                          <a:spcPts val="0"/>
                        </a:spcAft>
                        <a:buNone/>
                      </a:pPr>
                      <a:r>
                        <a:rPr lang="es-AR"/>
                        <a:t>0.6</a:t>
                      </a:r>
                      <a:endParaRPr/>
                    </a:p>
                  </a:txBody>
                  <a:tcPr marL="91425" marR="91425" marT="91425" marB="91425"/>
                </a:tc>
                <a:tc>
                  <a:txBody>
                    <a:bodyPr/>
                    <a:lstStyle/>
                    <a:p>
                      <a:pPr marL="0" lvl="0" indent="0" algn="ctr" rtl="0">
                        <a:spcBef>
                          <a:spcPts val="0"/>
                        </a:spcBef>
                        <a:spcAft>
                          <a:spcPts val="0"/>
                        </a:spcAft>
                        <a:buNone/>
                      </a:pPr>
                      <a:r>
                        <a:rPr lang="es-AR"/>
                        <a:t>7.7</a:t>
                      </a:r>
                      <a:endParaRPr/>
                    </a:p>
                  </a:txBody>
                  <a:tcPr marL="91425" marR="91425" marT="91425" marB="91425"/>
                </a:tc>
                <a:tc>
                  <a:txBody>
                    <a:bodyPr/>
                    <a:lstStyle/>
                    <a:p>
                      <a:pPr marL="0" lvl="0" indent="0" algn="ctr" rtl="0">
                        <a:spcBef>
                          <a:spcPts val="0"/>
                        </a:spcBef>
                        <a:spcAft>
                          <a:spcPts val="0"/>
                        </a:spcAft>
                        <a:buNone/>
                      </a:pPr>
                      <a:r>
                        <a:rPr lang="es-AR"/>
                        <a:t>0.44</a:t>
                      </a:r>
                      <a:endParaRPr/>
                    </a:p>
                  </a:txBody>
                  <a:tcPr marL="91425" marR="91425" marT="91425" marB="91425"/>
                </a:tc>
                <a:tc>
                  <a:txBody>
                    <a:bodyPr/>
                    <a:lstStyle/>
                    <a:p>
                      <a:pPr marL="0" lvl="0" indent="0" algn="ctr" rtl="0">
                        <a:spcBef>
                          <a:spcPts val="0"/>
                        </a:spcBef>
                        <a:spcAft>
                          <a:spcPts val="0"/>
                        </a:spcAft>
                        <a:buNone/>
                      </a:pPr>
                      <a:r>
                        <a:rPr lang="es-AR"/>
                        <a:t>1</a:t>
                      </a:r>
                      <a:endParaRPr/>
                    </a:p>
                  </a:txBody>
                  <a:tcPr marL="91425" marR="91425" marT="91425" marB="91425"/>
                </a:tc>
                <a:tc>
                  <a:txBody>
                    <a:bodyPr/>
                    <a:lstStyle/>
                    <a:p>
                      <a:pPr marL="0" lvl="0" indent="0" algn="ctr" rtl="0">
                        <a:spcBef>
                          <a:spcPts val="0"/>
                        </a:spcBef>
                        <a:spcAft>
                          <a:spcPts val="0"/>
                        </a:spcAft>
                        <a:buNone/>
                      </a:pPr>
                      <a:r>
                        <a:rPr lang="es-AR"/>
                        <a:t>0.07</a:t>
                      </a:r>
                      <a:endParaRPr/>
                    </a:p>
                  </a:txBody>
                  <a:tcPr marL="91425" marR="91425" marT="91425" marB="91425"/>
                </a:tc>
                <a:tc>
                  <a:txBody>
                    <a:bodyPr/>
                    <a:lstStyle/>
                    <a:p>
                      <a:pPr marL="0" lvl="0" indent="0" algn="ctr" rtl="0">
                        <a:spcBef>
                          <a:spcPts val="0"/>
                        </a:spcBef>
                        <a:spcAft>
                          <a:spcPts val="0"/>
                        </a:spcAft>
                        <a:buNone/>
                      </a:pPr>
                      <a:r>
                        <a:rPr lang="es-AR"/>
                        <a:t>1</a:t>
                      </a:r>
                      <a:endParaRPr/>
                    </a:p>
                  </a:txBody>
                  <a:tcPr marL="91425" marR="91425" marT="91425" marB="91425"/>
                </a:tc>
                <a:tc>
                  <a:txBody>
                    <a:bodyPr/>
                    <a:lstStyle/>
                    <a:p>
                      <a:pPr marL="0" lvl="0" indent="0" algn="ctr" rtl="0">
                        <a:spcBef>
                          <a:spcPts val="0"/>
                        </a:spcBef>
                        <a:spcAft>
                          <a:spcPts val="0"/>
                        </a:spcAft>
                        <a:buNone/>
                      </a:pPr>
                      <a:r>
                        <a:rPr lang="es-AR" dirty="0"/>
                        <a:t>1</a:t>
                      </a:r>
                      <a:endParaRPr dirty="0"/>
                    </a:p>
                  </a:txBody>
                  <a:tcPr marL="91425" marR="91425" marT="91425" marB="91425"/>
                </a:tc>
                <a:extLst>
                  <a:ext uri="{0D108BD9-81ED-4DB2-BD59-A6C34878D82A}">
                    <a16:rowId xmlns:a16="http://schemas.microsoft.com/office/drawing/2014/main" val="10007"/>
                  </a:ext>
                </a:extLst>
              </a:tr>
            </a:tbl>
          </a:graphicData>
        </a:graphic>
      </p:graphicFrame>
      <p:pic>
        <p:nvPicPr>
          <p:cNvPr id="3" name="Picture 2">
            <a:extLst>
              <a:ext uri="{FF2B5EF4-FFF2-40B4-BE49-F238E27FC236}">
                <a16:creationId xmlns:a16="http://schemas.microsoft.com/office/drawing/2014/main" id="{A0FDCB3E-24DB-AD4B-B1CE-4C16581201E3}"/>
              </a:ext>
            </a:extLst>
          </p:cNvPr>
          <p:cNvPicPr>
            <a:picLocks noChangeAspect="1"/>
          </p:cNvPicPr>
          <p:nvPr/>
        </p:nvPicPr>
        <p:blipFill>
          <a:blip r:embed="rId5"/>
          <a:stretch>
            <a:fillRect/>
          </a:stretch>
        </p:blipFill>
        <p:spPr>
          <a:xfrm>
            <a:off x="6441436" y="3766457"/>
            <a:ext cx="576222" cy="576222"/>
          </a:xfrm>
          <a:prstGeom prst="rect">
            <a:avLst/>
          </a:prstGeom>
        </p:spPr>
      </p:pic>
      <p:pic>
        <p:nvPicPr>
          <p:cNvPr id="9" name="Picture 8">
            <a:extLst>
              <a:ext uri="{FF2B5EF4-FFF2-40B4-BE49-F238E27FC236}">
                <a16:creationId xmlns:a16="http://schemas.microsoft.com/office/drawing/2014/main" id="{1B2213D4-22A5-A248-8A1E-ED565AEF53F9}"/>
              </a:ext>
            </a:extLst>
          </p:cNvPr>
          <p:cNvPicPr>
            <a:picLocks noChangeAspect="1"/>
          </p:cNvPicPr>
          <p:nvPr/>
        </p:nvPicPr>
        <p:blipFill>
          <a:blip r:embed="rId5"/>
          <a:stretch>
            <a:fillRect/>
          </a:stretch>
        </p:blipFill>
        <p:spPr>
          <a:xfrm>
            <a:off x="6441436" y="4464638"/>
            <a:ext cx="576222" cy="576222"/>
          </a:xfrm>
          <a:prstGeom prst="rect">
            <a:avLst/>
          </a:prstGeom>
        </p:spPr>
      </p:pic>
      <p:pic>
        <p:nvPicPr>
          <p:cNvPr id="10" name="Picture 9">
            <a:extLst>
              <a:ext uri="{FF2B5EF4-FFF2-40B4-BE49-F238E27FC236}">
                <a16:creationId xmlns:a16="http://schemas.microsoft.com/office/drawing/2014/main" id="{B4C925D0-C5FE-8746-B0B4-BCB897D88405}"/>
              </a:ext>
            </a:extLst>
          </p:cNvPr>
          <p:cNvPicPr>
            <a:picLocks noChangeAspect="1"/>
          </p:cNvPicPr>
          <p:nvPr/>
        </p:nvPicPr>
        <p:blipFill>
          <a:blip r:embed="rId5"/>
          <a:stretch>
            <a:fillRect/>
          </a:stretch>
        </p:blipFill>
        <p:spPr>
          <a:xfrm>
            <a:off x="6441436" y="5229497"/>
            <a:ext cx="576222" cy="576222"/>
          </a:xfrm>
          <a:prstGeom prst="rect">
            <a:avLst/>
          </a:prstGeom>
        </p:spPr>
      </p:pic>
      <p:pic>
        <p:nvPicPr>
          <p:cNvPr id="11" name="Picture 10">
            <a:extLst>
              <a:ext uri="{FF2B5EF4-FFF2-40B4-BE49-F238E27FC236}">
                <a16:creationId xmlns:a16="http://schemas.microsoft.com/office/drawing/2014/main" id="{5A938AB0-4DA4-D544-9229-C7F309D8521A}"/>
              </a:ext>
            </a:extLst>
          </p:cNvPr>
          <p:cNvPicPr>
            <a:picLocks noChangeAspect="1"/>
          </p:cNvPicPr>
          <p:nvPr/>
        </p:nvPicPr>
        <p:blipFill>
          <a:blip r:embed="rId5"/>
          <a:stretch>
            <a:fillRect/>
          </a:stretch>
        </p:blipFill>
        <p:spPr>
          <a:xfrm>
            <a:off x="9241089" y="4464638"/>
            <a:ext cx="576222" cy="576222"/>
          </a:xfrm>
          <a:prstGeom prst="rect">
            <a:avLst/>
          </a:prstGeom>
        </p:spPr>
      </p:pic>
      <p:pic>
        <p:nvPicPr>
          <p:cNvPr id="12" name="Picture 11">
            <a:extLst>
              <a:ext uri="{FF2B5EF4-FFF2-40B4-BE49-F238E27FC236}">
                <a16:creationId xmlns:a16="http://schemas.microsoft.com/office/drawing/2014/main" id="{6146CD3D-C28B-A54A-9461-4839636D89D9}"/>
              </a:ext>
            </a:extLst>
          </p:cNvPr>
          <p:cNvPicPr>
            <a:picLocks noChangeAspect="1"/>
          </p:cNvPicPr>
          <p:nvPr/>
        </p:nvPicPr>
        <p:blipFill>
          <a:blip r:embed="rId5"/>
          <a:stretch>
            <a:fillRect/>
          </a:stretch>
        </p:blipFill>
        <p:spPr>
          <a:xfrm>
            <a:off x="9241089" y="5229497"/>
            <a:ext cx="576222" cy="576222"/>
          </a:xfrm>
          <a:prstGeom prst="rect">
            <a:avLst/>
          </a:prstGeom>
        </p:spPr>
      </p:pic>
      <p:pic>
        <p:nvPicPr>
          <p:cNvPr id="4" name="Picture 3">
            <a:extLst>
              <a:ext uri="{FF2B5EF4-FFF2-40B4-BE49-F238E27FC236}">
                <a16:creationId xmlns:a16="http://schemas.microsoft.com/office/drawing/2014/main" id="{89299800-BF84-AA47-8B2E-6084192A9BD0}"/>
              </a:ext>
            </a:extLst>
          </p:cNvPr>
          <p:cNvPicPr>
            <a:picLocks noChangeAspect="1"/>
          </p:cNvPicPr>
          <p:nvPr/>
        </p:nvPicPr>
        <p:blipFill>
          <a:blip r:embed="rId6"/>
          <a:stretch>
            <a:fillRect/>
          </a:stretch>
        </p:blipFill>
        <p:spPr>
          <a:xfrm>
            <a:off x="10581634" y="4464638"/>
            <a:ext cx="662065" cy="662065"/>
          </a:xfrm>
          <a:prstGeom prst="rect">
            <a:avLst/>
          </a:prstGeom>
        </p:spPr>
      </p:pic>
      <p:pic>
        <p:nvPicPr>
          <p:cNvPr id="14" name="Picture 13">
            <a:extLst>
              <a:ext uri="{FF2B5EF4-FFF2-40B4-BE49-F238E27FC236}">
                <a16:creationId xmlns:a16="http://schemas.microsoft.com/office/drawing/2014/main" id="{F429AE46-899C-104D-8B5B-6481565EF96B}"/>
              </a:ext>
            </a:extLst>
          </p:cNvPr>
          <p:cNvPicPr>
            <a:picLocks noChangeAspect="1"/>
          </p:cNvPicPr>
          <p:nvPr/>
        </p:nvPicPr>
        <p:blipFill>
          <a:blip r:embed="rId6"/>
          <a:stretch>
            <a:fillRect/>
          </a:stretch>
        </p:blipFill>
        <p:spPr>
          <a:xfrm>
            <a:off x="10581634" y="5192792"/>
            <a:ext cx="662065" cy="662065"/>
          </a:xfrm>
          <a:prstGeom prst="rect">
            <a:avLst/>
          </a:prstGeom>
        </p:spPr>
      </p:pic>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4AEB47-D18A-1445-9C6F-B516DB833D22}"/>
              </a:ext>
            </a:extLst>
          </p:cNvPr>
          <p:cNvSpPr>
            <a:spLocks noGrp="1"/>
          </p:cNvSpPr>
          <p:nvPr>
            <p:ph type="title"/>
          </p:nvPr>
        </p:nvSpPr>
        <p:spPr/>
        <p:txBody>
          <a:bodyPr/>
          <a:lstStyle/>
          <a:p>
            <a:r>
              <a:rPr lang="en-US" dirty="0"/>
              <a:t>Conclusion and future works</a:t>
            </a:r>
          </a:p>
        </p:txBody>
      </p:sp>
    </p:spTree>
    <p:extLst>
      <p:ext uri="{BB962C8B-B14F-4D97-AF65-F5344CB8AC3E}">
        <p14:creationId xmlns:p14="http://schemas.microsoft.com/office/powerpoint/2010/main" val="3277201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Conclusion</a:t>
            </a:r>
            <a:endParaRPr sz="4800" b="1" dirty="0">
              <a:solidFill>
                <a:srgbClr val="434343"/>
              </a:solidFill>
            </a:endParaRPr>
          </a:p>
        </p:txBody>
      </p:sp>
      <p:pic>
        <p:nvPicPr>
          <p:cNvPr id="212" name="Google Shape;212;p30"/>
          <p:cNvPicPr preferRelativeResize="0"/>
          <p:nvPr/>
        </p:nvPicPr>
        <p:blipFill rotWithShape="1">
          <a:blip r:embed="rId3">
            <a:alphaModFix/>
          </a:blip>
          <a:srcRect/>
          <a:stretch/>
        </p:blipFill>
        <p:spPr>
          <a:xfrm>
            <a:off x="101400" y="35655"/>
            <a:ext cx="1463040" cy="1463040"/>
          </a:xfrm>
          <a:prstGeom prst="rect">
            <a:avLst/>
          </a:prstGeom>
          <a:noFill/>
          <a:ln>
            <a:noFill/>
          </a:ln>
        </p:spPr>
      </p:pic>
      <p:pic>
        <p:nvPicPr>
          <p:cNvPr id="3" name="Picture 2">
            <a:extLst>
              <a:ext uri="{FF2B5EF4-FFF2-40B4-BE49-F238E27FC236}">
                <a16:creationId xmlns:a16="http://schemas.microsoft.com/office/drawing/2014/main" id="{DFE3B921-DB3F-374F-AB73-04D69ECDF96E}"/>
              </a:ext>
            </a:extLst>
          </p:cNvPr>
          <p:cNvPicPr>
            <a:picLocks noChangeAspect="1"/>
          </p:cNvPicPr>
          <p:nvPr/>
        </p:nvPicPr>
        <p:blipFill>
          <a:blip r:embed="rId4"/>
          <a:stretch>
            <a:fillRect/>
          </a:stretch>
        </p:blipFill>
        <p:spPr>
          <a:xfrm>
            <a:off x="4125684" y="1211336"/>
            <a:ext cx="7476675" cy="4740324"/>
          </a:xfrm>
          <a:prstGeom prst="rect">
            <a:avLst/>
          </a:prstGeom>
        </p:spPr>
      </p:pic>
      <p:sp>
        <p:nvSpPr>
          <p:cNvPr id="8" name="Google Shape;210;p30">
            <a:extLst>
              <a:ext uri="{FF2B5EF4-FFF2-40B4-BE49-F238E27FC236}">
                <a16:creationId xmlns:a16="http://schemas.microsoft.com/office/drawing/2014/main" id="{196F2B4A-9C37-6748-AF9A-FBC0AEF30311}"/>
              </a:ext>
            </a:extLst>
          </p:cNvPr>
          <p:cNvSpPr txBox="1"/>
          <p:nvPr/>
        </p:nvSpPr>
        <p:spPr>
          <a:xfrm>
            <a:off x="279171" y="1976947"/>
            <a:ext cx="3715886" cy="2769224"/>
          </a:xfrm>
          <a:prstGeom prst="rect">
            <a:avLst/>
          </a:prstGeom>
          <a:noFill/>
          <a:ln>
            <a:noFill/>
          </a:ln>
        </p:spPr>
        <p:txBody>
          <a:bodyPr spcFirstLastPara="1" wrap="square" lIns="91425" tIns="91425" rIns="91425" bIns="91425" anchor="t" anchorCtr="0">
            <a:noAutofit/>
          </a:bodyPr>
          <a:lstStyle/>
          <a:p>
            <a:r>
              <a:rPr lang="en-US" sz="1800" dirty="0"/>
              <a:t>This work bring an initial research advancement for similarly sensor analysis applied to wind turbines. Despite the fact this algorithm is still in a validation stage, once its reliability is confirmed, it can be applied to other sensor systems.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0"/>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Future works</a:t>
            </a:r>
            <a:endParaRPr sz="4800" b="1" dirty="0">
              <a:solidFill>
                <a:srgbClr val="434343"/>
              </a:solidFill>
            </a:endParaRPr>
          </a:p>
        </p:txBody>
      </p:sp>
      <p:sp>
        <p:nvSpPr>
          <p:cNvPr id="210" name="Google Shape;210;p30"/>
          <p:cNvSpPr txBox="1"/>
          <p:nvPr/>
        </p:nvSpPr>
        <p:spPr>
          <a:xfrm>
            <a:off x="1095600" y="2938900"/>
            <a:ext cx="10000800" cy="1553700"/>
          </a:xfrm>
          <a:prstGeom prst="rect">
            <a:avLst/>
          </a:prstGeom>
          <a:noFill/>
          <a:ln>
            <a:noFill/>
          </a:ln>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000" dirty="0"/>
              <a:t>It is worth consider the prediction of the fault in sensors before they becomes blockers. </a:t>
            </a:r>
          </a:p>
          <a:p>
            <a:pPr marL="285750" indent="-285750">
              <a:buFont typeface="Arial" panose="020B0604020202020204" pitchFamily="34" charset="0"/>
              <a:buChar char="•"/>
            </a:pPr>
            <a:r>
              <a:rPr lang="en-US" sz="2000" dirty="0"/>
              <a:t>Our algorithm still need to be tested in a real-world dataset in which the fault types and their locations are known</a:t>
            </a:r>
          </a:p>
        </p:txBody>
      </p:sp>
      <p:pic>
        <p:nvPicPr>
          <p:cNvPr id="212" name="Google Shape;212;p30"/>
          <p:cNvPicPr preferRelativeResize="0"/>
          <p:nvPr/>
        </p:nvPicPr>
        <p:blipFill rotWithShape="1">
          <a:blip r:embed="rId3">
            <a:alphaModFix/>
          </a:blip>
          <a:srcRect/>
          <a:stretch/>
        </p:blipFill>
        <p:spPr>
          <a:xfrm>
            <a:off x="101400" y="35655"/>
            <a:ext cx="1463040" cy="1463040"/>
          </a:xfrm>
          <a:prstGeom prst="rect">
            <a:avLst/>
          </a:prstGeom>
          <a:noFill/>
          <a:ln>
            <a:noFill/>
          </a:ln>
        </p:spPr>
      </p:pic>
    </p:spTree>
    <p:extLst>
      <p:ext uri="{BB962C8B-B14F-4D97-AF65-F5344CB8AC3E}">
        <p14:creationId xmlns:p14="http://schemas.microsoft.com/office/powerpoint/2010/main" val="1628019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a:solidFill>
                  <a:srgbClr val="434343"/>
                </a:solidFill>
              </a:rPr>
              <a:t>Agenda</a:t>
            </a:r>
            <a:endParaRPr sz="4800" b="1">
              <a:solidFill>
                <a:srgbClr val="434343"/>
              </a:solidFill>
            </a:endParaRPr>
          </a:p>
        </p:txBody>
      </p:sp>
      <p:sp>
        <p:nvSpPr>
          <p:cNvPr id="79" name="Google Shape;79;p16"/>
          <p:cNvSpPr txBox="1"/>
          <p:nvPr/>
        </p:nvSpPr>
        <p:spPr>
          <a:xfrm>
            <a:off x="2991150" y="2142500"/>
            <a:ext cx="5509500" cy="304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p16"/>
          <p:cNvSpPr txBox="1"/>
          <p:nvPr/>
        </p:nvSpPr>
        <p:spPr>
          <a:xfrm>
            <a:off x="2991150" y="1855575"/>
            <a:ext cx="5509500" cy="382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 name="Google Shape;81;p16"/>
          <p:cNvSpPr txBox="1"/>
          <p:nvPr/>
        </p:nvSpPr>
        <p:spPr>
          <a:xfrm>
            <a:off x="3837940" y="1561172"/>
            <a:ext cx="5691260" cy="3825900"/>
          </a:xfrm>
          <a:prstGeom prst="rect">
            <a:avLst/>
          </a:prstGeom>
          <a:noFill/>
          <a:ln>
            <a:noFill/>
          </a:ln>
        </p:spPr>
        <p:txBody>
          <a:bodyPr spcFirstLastPara="1" wrap="square" lIns="91425" tIns="91425" rIns="91425" bIns="91425" anchor="ctr" anchorCtr="0">
            <a:noAutofit/>
          </a:bodyPr>
          <a:lstStyle/>
          <a:p>
            <a:pPr marL="457200" lvl="0" indent="-381000" algn="just" rtl="0">
              <a:lnSpc>
                <a:spcPct val="200000"/>
              </a:lnSpc>
              <a:spcBef>
                <a:spcPts val="0"/>
              </a:spcBef>
              <a:spcAft>
                <a:spcPts val="0"/>
              </a:spcAft>
              <a:buClr>
                <a:srgbClr val="434343"/>
              </a:buClr>
              <a:buSzPts val="2400"/>
              <a:buChar char="●"/>
            </a:pPr>
            <a:r>
              <a:rPr lang="en-US" sz="2400" dirty="0">
                <a:solidFill>
                  <a:srgbClr val="434343"/>
                </a:solidFill>
              </a:rPr>
              <a:t>Meteorological masts</a:t>
            </a:r>
            <a:endParaRPr sz="2400" dirty="0">
              <a:solidFill>
                <a:srgbClr val="434343"/>
              </a:solidFill>
            </a:endParaRPr>
          </a:p>
          <a:p>
            <a:pPr marL="457200" lvl="0" indent="-381000" algn="just" rtl="0">
              <a:lnSpc>
                <a:spcPct val="200000"/>
              </a:lnSpc>
              <a:spcBef>
                <a:spcPts val="0"/>
              </a:spcBef>
              <a:spcAft>
                <a:spcPts val="0"/>
              </a:spcAft>
              <a:buClr>
                <a:srgbClr val="434343"/>
              </a:buClr>
              <a:buSzPts val="2400"/>
              <a:buChar char="●"/>
            </a:pPr>
            <a:r>
              <a:rPr lang="en-US" sz="2400" dirty="0">
                <a:solidFill>
                  <a:srgbClr val="434343"/>
                </a:solidFill>
              </a:rPr>
              <a:t>Failures in the sensor components</a:t>
            </a:r>
          </a:p>
          <a:p>
            <a:pPr marL="457200" lvl="0" indent="-381000" algn="just" rtl="0">
              <a:lnSpc>
                <a:spcPct val="200000"/>
              </a:lnSpc>
              <a:spcBef>
                <a:spcPts val="0"/>
              </a:spcBef>
              <a:spcAft>
                <a:spcPts val="0"/>
              </a:spcAft>
              <a:buClr>
                <a:srgbClr val="434343"/>
              </a:buClr>
              <a:buSzPts val="2400"/>
              <a:buChar char="●"/>
            </a:pPr>
            <a:r>
              <a:rPr lang="en-US" sz="2400" dirty="0">
                <a:solidFill>
                  <a:srgbClr val="434343"/>
                </a:solidFill>
              </a:rPr>
              <a:t>Fault detection</a:t>
            </a:r>
            <a:endParaRPr sz="2400" dirty="0">
              <a:solidFill>
                <a:srgbClr val="434343"/>
              </a:solidFill>
            </a:endParaRPr>
          </a:p>
          <a:p>
            <a:pPr marL="457200" lvl="0" indent="-381000" algn="just" rtl="0">
              <a:lnSpc>
                <a:spcPct val="200000"/>
              </a:lnSpc>
              <a:spcBef>
                <a:spcPts val="0"/>
              </a:spcBef>
              <a:spcAft>
                <a:spcPts val="0"/>
              </a:spcAft>
              <a:buClr>
                <a:srgbClr val="434343"/>
              </a:buClr>
              <a:buSzPts val="2400"/>
              <a:buChar char="●"/>
            </a:pPr>
            <a:r>
              <a:rPr lang="es-AR" sz="2400" dirty="0">
                <a:solidFill>
                  <a:srgbClr val="434343"/>
                </a:solidFill>
              </a:rPr>
              <a:t>Conclusion &amp; Future works</a:t>
            </a:r>
            <a:endParaRPr sz="2400" dirty="0">
              <a:solidFill>
                <a:srgbClr val="434343"/>
              </a:solidFill>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4AEB47-D18A-1445-9C6F-B516DB833D22}"/>
              </a:ext>
            </a:extLst>
          </p:cNvPr>
          <p:cNvSpPr>
            <a:spLocks noGrp="1"/>
          </p:cNvSpPr>
          <p:nvPr>
            <p:ph type="title"/>
          </p:nvPr>
        </p:nvSpPr>
        <p:spPr/>
        <p:txBody>
          <a:bodyPr/>
          <a:lstStyle/>
          <a:p>
            <a:r>
              <a:rPr lang="en-US"/>
              <a:t>Meteorological </a:t>
            </a:r>
            <a:r>
              <a:rPr lang="en-US" dirty="0"/>
              <a:t>mast</a:t>
            </a:r>
          </a:p>
        </p:txBody>
      </p:sp>
    </p:spTree>
    <p:extLst>
      <p:ext uri="{BB962C8B-B14F-4D97-AF65-F5344CB8AC3E}">
        <p14:creationId xmlns:p14="http://schemas.microsoft.com/office/powerpoint/2010/main" val="197886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Meteorological mast</a:t>
            </a:r>
            <a:endParaRPr sz="4800" b="1" dirty="0">
              <a:solidFill>
                <a:srgbClr val="434343"/>
              </a:solidFill>
            </a:endParaRPr>
          </a:p>
        </p:txBody>
      </p:sp>
      <p:pic>
        <p:nvPicPr>
          <p:cNvPr id="98" name="Google Shape;98;p18"/>
          <p:cNvPicPr preferRelativeResize="0"/>
          <p:nvPr/>
        </p:nvPicPr>
        <p:blipFill>
          <a:blip r:embed="rId4">
            <a:alphaModFix/>
          </a:blip>
          <a:stretch>
            <a:fillRect/>
          </a:stretch>
        </p:blipFill>
        <p:spPr>
          <a:xfrm>
            <a:off x="6301400" y="2286000"/>
            <a:ext cx="3486150" cy="2286000"/>
          </a:xfrm>
          <a:prstGeom prst="rect">
            <a:avLst/>
          </a:prstGeom>
          <a:noFill/>
          <a:ln>
            <a:noFill/>
          </a:ln>
        </p:spPr>
      </p:pic>
      <p:pic>
        <p:nvPicPr>
          <p:cNvPr id="104" name="Google Shape;104;p18"/>
          <p:cNvPicPr preferRelativeResize="0"/>
          <p:nvPr/>
        </p:nvPicPr>
        <p:blipFill>
          <a:blip r:embed="rId5">
            <a:alphaModFix/>
          </a:blip>
          <a:stretch>
            <a:fillRect/>
          </a:stretch>
        </p:blipFill>
        <p:spPr>
          <a:xfrm>
            <a:off x="10155972" y="2493537"/>
            <a:ext cx="1666600" cy="1870925"/>
          </a:xfrm>
          <a:prstGeom prst="rect">
            <a:avLst/>
          </a:prstGeom>
          <a:noFill/>
          <a:ln>
            <a:noFill/>
          </a:ln>
        </p:spPr>
      </p:pic>
      <p:pic>
        <p:nvPicPr>
          <p:cNvPr id="4100" name="Picture 4">
            <a:extLst>
              <a:ext uri="{FF2B5EF4-FFF2-40B4-BE49-F238E27FC236}">
                <a16:creationId xmlns:a16="http://schemas.microsoft.com/office/drawing/2014/main" id="{FE218AEB-19F3-C44C-9434-EA353F7063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428" y="1745838"/>
            <a:ext cx="5726572" cy="381771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84694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Anemometers</a:t>
            </a:r>
            <a:endParaRPr sz="4800" b="1" dirty="0">
              <a:solidFill>
                <a:srgbClr val="434343"/>
              </a:solidFill>
            </a:endParaRPr>
          </a:p>
        </p:txBody>
      </p:sp>
      <p:pic>
        <p:nvPicPr>
          <p:cNvPr id="102" name="Google Shape;102;p18"/>
          <p:cNvPicPr preferRelativeResize="0"/>
          <p:nvPr/>
        </p:nvPicPr>
        <p:blipFill rotWithShape="1">
          <a:blip r:embed="rId4">
            <a:alphaModFix/>
          </a:blip>
          <a:srcRect t="9576" r="68781" b="56538"/>
          <a:stretch/>
        </p:blipFill>
        <p:spPr>
          <a:xfrm>
            <a:off x="5304273" y="4308955"/>
            <a:ext cx="1583454" cy="1638758"/>
          </a:xfrm>
          <a:prstGeom prst="rect">
            <a:avLst/>
          </a:prstGeom>
          <a:noFill/>
          <a:ln>
            <a:noFill/>
          </a:ln>
        </p:spPr>
      </p:pic>
      <p:pic>
        <p:nvPicPr>
          <p:cNvPr id="1028" name="Picture 4" descr="Best Pole Mounted Anemometers &amp; Cup Anemometers | 2020 Top Picks">
            <a:hlinkClick r:id="rId5"/>
            <a:extLst>
              <a:ext uri="{FF2B5EF4-FFF2-40B4-BE49-F238E27FC236}">
                <a16:creationId xmlns:a16="http://schemas.microsoft.com/office/drawing/2014/main" id="{BF6C21AF-92BD-7E44-957D-43CD121255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400" y="2247442"/>
            <a:ext cx="350520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est Handheld Anemometers In 2020 - JasonBox - Your Weather Guide">
            <a:hlinkClick r:id="rId7"/>
            <a:extLst>
              <a:ext uri="{FF2B5EF4-FFF2-40B4-BE49-F238E27FC236}">
                <a16:creationId xmlns:a16="http://schemas.microsoft.com/office/drawing/2014/main" id="{30D72D5F-C781-9645-8A93-5D70E24F60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37600" y="2247442"/>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19" name="Google Shape;101;p18">
            <a:extLst>
              <a:ext uri="{FF2B5EF4-FFF2-40B4-BE49-F238E27FC236}">
                <a16:creationId xmlns:a16="http://schemas.microsoft.com/office/drawing/2014/main" id="{3DFDD08E-70F3-684F-BE5D-CED9825363EF}"/>
              </a:ext>
            </a:extLst>
          </p:cNvPr>
          <p:cNvSpPr txBox="1"/>
          <p:nvPr/>
        </p:nvSpPr>
        <p:spPr>
          <a:xfrm>
            <a:off x="4285688" y="2247442"/>
            <a:ext cx="4077824" cy="82107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solidFill>
                  <a:srgbClr val="434343"/>
                </a:solidFill>
              </a:rPr>
              <a:t>3 horizontal arms where at each </a:t>
            </a:r>
          </a:p>
          <a:p>
            <a:pPr marL="0" lvl="0" indent="0" algn="l" rtl="0">
              <a:spcBef>
                <a:spcPts val="0"/>
              </a:spcBef>
              <a:spcAft>
                <a:spcPts val="0"/>
              </a:spcAft>
              <a:buNone/>
            </a:pPr>
            <a:r>
              <a:rPr lang="en-US" sz="1800" dirty="0">
                <a:solidFill>
                  <a:srgbClr val="434343"/>
                </a:solidFill>
              </a:rPr>
              <a:t>end a hemispherical cup is mounted. </a:t>
            </a:r>
            <a:endParaRPr sz="1800" dirty="0">
              <a:solidFill>
                <a:srgbClr val="434343"/>
              </a:solidFill>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Wind vane</a:t>
            </a:r>
            <a:endParaRPr sz="4800" b="1" dirty="0">
              <a:solidFill>
                <a:srgbClr val="434343"/>
              </a:solidFill>
            </a:endParaRPr>
          </a:p>
        </p:txBody>
      </p:sp>
      <p:pic>
        <p:nvPicPr>
          <p:cNvPr id="8" name="Google Shape;103;p18">
            <a:extLst>
              <a:ext uri="{FF2B5EF4-FFF2-40B4-BE49-F238E27FC236}">
                <a16:creationId xmlns:a16="http://schemas.microsoft.com/office/drawing/2014/main" id="{3925B135-2FBF-D64F-8AFF-4C140911BAD0}"/>
              </a:ext>
            </a:extLst>
          </p:cNvPr>
          <p:cNvPicPr preferRelativeResize="0"/>
          <p:nvPr/>
        </p:nvPicPr>
        <p:blipFill rotWithShape="1">
          <a:blip r:embed="rId4">
            <a:alphaModFix/>
          </a:blip>
          <a:srcRect t="57074" r="72532" b="2152"/>
          <a:stretch/>
        </p:blipFill>
        <p:spPr>
          <a:xfrm>
            <a:off x="5563482" y="2675249"/>
            <a:ext cx="1065036" cy="1507500"/>
          </a:xfrm>
          <a:prstGeom prst="rect">
            <a:avLst/>
          </a:prstGeom>
          <a:noFill/>
          <a:ln>
            <a:noFill/>
          </a:ln>
        </p:spPr>
      </p:pic>
      <p:pic>
        <p:nvPicPr>
          <p:cNvPr id="3074" name="Picture 2" descr="WV4403 WIND VANE SENSOR 4-20mA - IED Electronics">
            <a:hlinkClick r:id="rId5"/>
            <a:extLst>
              <a:ext uri="{FF2B5EF4-FFF2-40B4-BE49-F238E27FC236}">
                <a16:creationId xmlns:a16="http://schemas.microsoft.com/office/drawing/2014/main" id="{C8CA2ECF-9D91-AA43-B7DF-F0E05D842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272" y="2336001"/>
            <a:ext cx="2185995" cy="218599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istory of the Anemometer Wind Vane">
            <a:hlinkClick r:id="rId7"/>
            <a:extLst>
              <a:ext uri="{FF2B5EF4-FFF2-40B4-BE49-F238E27FC236}">
                <a16:creationId xmlns:a16="http://schemas.microsoft.com/office/drawing/2014/main" id="{115E35BF-9B62-DD4E-86C0-BDD8C927AE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37733" y="2252106"/>
            <a:ext cx="4184511" cy="2353787"/>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971614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p:nvPr/>
        </p:nvSpPr>
        <p:spPr>
          <a:xfrm>
            <a:off x="1962600" y="445725"/>
            <a:ext cx="756660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Meteorological mast</a:t>
            </a:r>
            <a:endParaRPr sz="4800" b="1" dirty="0">
              <a:solidFill>
                <a:srgbClr val="434343"/>
              </a:solidFill>
            </a:endParaRPr>
          </a:p>
        </p:txBody>
      </p:sp>
      <p:pic>
        <p:nvPicPr>
          <p:cNvPr id="97" name="Google Shape;97;p18"/>
          <p:cNvPicPr preferRelativeResize="0"/>
          <p:nvPr/>
        </p:nvPicPr>
        <p:blipFill>
          <a:blip r:embed="rId4">
            <a:alphaModFix/>
          </a:blip>
          <a:stretch>
            <a:fillRect/>
          </a:stretch>
        </p:blipFill>
        <p:spPr>
          <a:xfrm>
            <a:off x="152400" y="1241025"/>
            <a:ext cx="3562644" cy="5464576"/>
          </a:xfrm>
          <a:prstGeom prst="rect">
            <a:avLst/>
          </a:prstGeom>
          <a:noFill/>
          <a:ln>
            <a:noFill/>
          </a:ln>
        </p:spPr>
      </p:pic>
      <p:pic>
        <p:nvPicPr>
          <p:cNvPr id="98" name="Google Shape;98;p18"/>
          <p:cNvPicPr preferRelativeResize="0"/>
          <p:nvPr/>
        </p:nvPicPr>
        <p:blipFill>
          <a:blip r:embed="rId5">
            <a:alphaModFix/>
          </a:blip>
          <a:stretch>
            <a:fillRect/>
          </a:stretch>
        </p:blipFill>
        <p:spPr>
          <a:xfrm>
            <a:off x="4990808" y="3634175"/>
            <a:ext cx="3486150" cy="2286000"/>
          </a:xfrm>
          <a:prstGeom prst="rect">
            <a:avLst/>
          </a:prstGeom>
          <a:noFill/>
          <a:ln>
            <a:noFill/>
          </a:ln>
        </p:spPr>
      </p:pic>
      <p:sp>
        <p:nvSpPr>
          <p:cNvPr id="101" name="Google Shape;101;p18"/>
          <p:cNvSpPr txBox="1"/>
          <p:nvPr/>
        </p:nvSpPr>
        <p:spPr>
          <a:xfrm>
            <a:off x="4103650" y="1607650"/>
            <a:ext cx="6384000" cy="150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434343"/>
                </a:solidFill>
              </a:rPr>
              <a:t>Standard configuration</a:t>
            </a:r>
            <a:endParaRPr sz="1800" dirty="0">
              <a:solidFill>
                <a:srgbClr val="434343"/>
              </a:solidFill>
            </a:endParaRPr>
          </a:p>
          <a:p>
            <a:pPr marL="0" lvl="0" indent="0" algn="l" rtl="0">
              <a:spcBef>
                <a:spcPts val="0"/>
              </a:spcBef>
              <a:spcAft>
                <a:spcPts val="0"/>
              </a:spcAft>
              <a:buNone/>
            </a:pPr>
            <a:endParaRPr sz="1800" dirty="0">
              <a:solidFill>
                <a:srgbClr val="434343"/>
              </a:solidFill>
            </a:endParaRPr>
          </a:p>
          <a:p>
            <a:pPr marL="457200" lvl="0" indent="-342900" algn="l" rtl="0">
              <a:spcBef>
                <a:spcPts val="0"/>
              </a:spcBef>
              <a:spcAft>
                <a:spcPts val="0"/>
              </a:spcAft>
              <a:buClr>
                <a:srgbClr val="434343"/>
              </a:buClr>
              <a:buSzPts val="1800"/>
              <a:buChar char="➔"/>
            </a:pPr>
            <a:r>
              <a:rPr lang="es-AR" sz="1800" dirty="0">
                <a:solidFill>
                  <a:srgbClr val="434343"/>
                </a:solidFill>
              </a:rPr>
              <a:t>6 anemometers (placed at three heights)</a:t>
            </a:r>
            <a:endParaRPr sz="1800" dirty="0">
              <a:solidFill>
                <a:srgbClr val="434343"/>
              </a:solidFill>
            </a:endParaRPr>
          </a:p>
          <a:p>
            <a:pPr marL="457200" lvl="0" indent="-342900" algn="l" rtl="0">
              <a:spcBef>
                <a:spcPts val="0"/>
              </a:spcBef>
              <a:spcAft>
                <a:spcPts val="0"/>
              </a:spcAft>
              <a:buClr>
                <a:srgbClr val="434343"/>
              </a:buClr>
              <a:buSzPts val="1800"/>
              <a:buChar char="➔"/>
            </a:pPr>
            <a:r>
              <a:rPr lang="es-AR" sz="1800" dirty="0">
                <a:solidFill>
                  <a:srgbClr val="434343"/>
                </a:solidFill>
              </a:rPr>
              <a:t>2 vanes (both at the same heights)</a:t>
            </a:r>
            <a:endParaRPr sz="1800" dirty="0">
              <a:solidFill>
                <a:srgbClr val="434343"/>
              </a:solidFill>
            </a:endParaRPr>
          </a:p>
          <a:p>
            <a:pPr marL="457200" lvl="0" indent="-342900" algn="l" rtl="0">
              <a:spcBef>
                <a:spcPts val="0"/>
              </a:spcBef>
              <a:spcAft>
                <a:spcPts val="0"/>
              </a:spcAft>
              <a:buClr>
                <a:srgbClr val="434343"/>
              </a:buClr>
              <a:buSzPts val="1800"/>
              <a:buChar char="➔"/>
            </a:pPr>
            <a:r>
              <a:rPr lang="es-AR" sz="1800" dirty="0">
                <a:solidFill>
                  <a:srgbClr val="434343"/>
                </a:solidFill>
              </a:rPr>
              <a:t>1 data logger (SCADA)</a:t>
            </a:r>
            <a:endParaRPr sz="1800" dirty="0">
              <a:solidFill>
                <a:srgbClr val="434343"/>
              </a:solidFill>
            </a:endParaRPr>
          </a:p>
        </p:txBody>
      </p:sp>
      <p:pic>
        <p:nvPicPr>
          <p:cNvPr id="104" name="Google Shape;104;p18"/>
          <p:cNvPicPr preferRelativeResize="0"/>
          <p:nvPr/>
        </p:nvPicPr>
        <p:blipFill>
          <a:blip r:embed="rId6">
            <a:alphaModFix/>
          </a:blip>
          <a:stretch>
            <a:fillRect/>
          </a:stretch>
        </p:blipFill>
        <p:spPr>
          <a:xfrm>
            <a:off x="9901917" y="2102388"/>
            <a:ext cx="1666600" cy="1870925"/>
          </a:xfrm>
          <a:prstGeom prst="rect">
            <a:avLst/>
          </a:prstGeom>
          <a:noFill/>
          <a:ln>
            <a:noFill/>
          </a:ln>
        </p:spPr>
      </p:pic>
    </p:spTree>
    <p:custDataLst>
      <p:tags r:id="rId1"/>
    </p:custDataLst>
    <p:extLst>
      <p:ext uri="{BB962C8B-B14F-4D97-AF65-F5344CB8AC3E}">
        <p14:creationId xmlns:p14="http://schemas.microsoft.com/office/powerpoint/2010/main" val="1934599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4AEB47-D18A-1445-9C6F-B516DB833D22}"/>
              </a:ext>
            </a:extLst>
          </p:cNvPr>
          <p:cNvSpPr>
            <a:spLocks noGrp="1"/>
          </p:cNvSpPr>
          <p:nvPr>
            <p:ph type="title"/>
          </p:nvPr>
        </p:nvSpPr>
        <p:spPr/>
        <p:txBody>
          <a:bodyPr/>
          <a:lstStyle/>
          <a:p>
            <a:r>
              <a:rPr lang="en-US" dirty="0"/>
              <a:t>Failures in the sensor components</a:t>
            </a:r>
          </a:p>
        </p:txBody>
      </p:sp>
    </p:spTree>
    <p:extLst>
      <p:ext uri="{BB962C8B-B14F-4D97-AF65-F5344CB8AC3E}">
        <p14:creationId xmlns:p14="http://schemas.microsoft.com/office/powerpoint/2010/main" val="2316652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pic>
        <p:nvPicPr>
          <p:cNvPr id="118" name="Google Shape;118;p20"/>
          <p:cNvPicPr preferRelativeResize="0"/>
          <p:nvPr/>
        </p:nvPicPr>
        <p:blipFill rotWithShape="1">
          <a:blip r:embed="rId4">
            <a:alphaModFix/>
          </a:blip>
          <a:srcRect l="7088" t="20055" r="6778" b="9403"/>
          <a:stretch/>
        </p:blipFill>
        <p:spPr>
          <a:xfrm>
            <a:off x="902474" y="1908800"/>
            <a:ext cx="3888099" cy="2047050"/>
          </a:xfrm>
          <a:prstGeom prst="rect">
            <a:avLst/>
          </a:prstGeom>
          <a:noFill/>
          <a:ln>
            <a:noFill/>
          </a:ln>
        </p:spPr>
      </p:pic>
      <p:sp>
        <p:nvSpPr>
          <p:cNvPr id="119" name="Google Shape;119;p20"/>
          <p:cNvSpPr txBox="1"/>
          <p:nvPr/>
        </p:nvSpPr>
        <p:spPr>
          <a:xfrm>
            <a:off x="1564441" y="445725"/>
            <a:ext cx="10341420" cy="64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AR" sz="4800" b="1" dirty="0">
                <a:solidFill>
                  <a:srgbClr val="434343"/>
                </a:solidFill>
              </a:rPr>
              <a:t>Failure in the sensor components</a:t>
            </a:r>
            <a:endParaRPr sz="4800" b="1" dirty="0">
              <a:solidFill>
                <a:srgbClr val="434343"/>
              </a:solidFill>
            </a:endParaRPr>
          </a:p>
        </p:txBody>
      </p:sp>
      <p:sp>
        <p:nvSpPr>
          <p:cNvPr id="120" name="Google Shape;120;p20"/>
          <p:cNvSpPr txBox="1"/>
          <p:nvPr/>
        </p:nvSpPr>
        <p:spPr>
          <a:xfrm>
            <a:off x="1564450" y="1498700"/>
            <a:ext cx="2349900" cy="41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b="1" dirty="0">
                <a:solidFill>
                  <a:srgbClr val="434343"/>
                </a:solidFill>
              </a:rPr>
              <a:t>Mechanical faults</a:t>
            </a:r>
            <a:endParaRPr sz="1800" dirty="0">
              <a:solidFill>
                <a:srgbClr val="434343"/>
              </a:solidFill>
            </a:endParaRPr>
          </a:p>
        </p:txBody>
      </p:sp>
      <p:sp>
        <p:nvSpPr>
          <p:cNvPr id="121" name="Google Shape;121;p20"/>
          <p:cNvSpPr txBox="1"/>
          <p:nvPr/>
        </p:nvSpPr>
        <p:spPr>
          <a:xfrm>
            <a:off x="4696313" y="3941350"/>
            <a:ext cx="2289600" cy="4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AR" sz="1800" b="1" dirty="0">
                <a:solidFill>
                  <a:srgbClr val="434343"/>
                </a:solidFill>
              </a:rPr>
              <a:t>Connection faults</a:t>
            </a:r>
            <a:endParaRPr sz="1800" dirty="0">
              <a:solidFill>
                <a:srgbClr val="434343"/>
              </a:solidFill>
            </a:endParaRPr>
          </a:p>
        </p:txBody>
      </p:sp>
      <p:sp>
        <p:nvSpPr>
          <p:cNvPr id="122" name="Google Shape;122;p20"/>
          <p:cNvSpPr txBox="1"/>
          <p:nvPr/>
        </p:nvSpPr>
        <p:spPr>
          <a:xfrm>
            <a:off x="8381900" y="1349425"/>
            <a:ext cx="2565300" cy="59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solidFill>
                  <a:srgbClr val="434343"/>
                </a:solidFill>
              </a:rPr>
              <a:t>Calibration faults</a:t>
            </a:r>
            <a:endParaRPr sz="1800" b="1" dirty="0">
              <a:solidFill>
                <a:srgbClr val="434343"/>
              </a:solidFill>
            </a:endParaRPr>
          </a:p>
          <a:p>
            <a:pPr marL="0" lvl="0" indent="0" algn="l" rtl="0">
              <a:spcBef>
                <a:spcPts val="0"/>
              </a:spcBef>
              <a:spcAft>
                <a:spcPts val="0"/>
              </a:spcAft>
              <a:buNone/>
            </a:pPr>
            <a:endParaRPr sz="1800" dirty="0">
              <a:solidFill>
                <a:srgbClr val="434343"/>
              </a:solidFill>
            </a:endParaRPr>
          </a:p>
        </p:txBody>
      </p:sp>
      <p:pic>
        <p:nvPicPr>
          <p:cNvPr id="124" name="Google Shape;124;p20"/>
          <p:cNvPicPr preferRelativeResize="0"/>
          <p:nvPr/>
        </p:nvPicPr>
        <p:blipFill rotWithShape="1">
          <a:blip r:embed="rId5">
            <a:alphaModFix/>
          </a:blip>
          <a:srcRect/>
          <a:stretch/>
        </p:blipFill>
        <p:spPr>
          <a:xfrm>
            <a:off x="101400" y="35655"/>
            <a:ext cx="1463040" cy="1463040"/>
          </a:xfrm>
          <a:prstGeom prst="rect">
            <a:avLst/>
          </a:prstGeom>
          <a:noFill/>
          <a:ln>
            <a:noFill/>
          </a:ln>
        </p:spPr>
      </p:pic>
      <p:pic>
        <p:nvPicPr>
          <p:cNvPr id="125" name="Google Shape;125;p20"/>
          <p:cNvPicPr preferRelativeResize="0"/>
          <p:nvPr/>
        </p:nvPicPr>
        <p:blipFill rotWithShape="1">
          <a:blip r:embed="rId6">
            <a:alphaModFix/>
          </a:blip>
          <a:srcRect l="8867" t="20195" r="2014" b="9874"/>
          <a:stretch/>
        </p:blipFill>
        <p:spPr>
          <a:xfrm>
            <a:off x="3720963" y="4413250"/>
            <a:ext cx="4750076" cy="2396175"/>
          </a:xfrm>
          <a:prstGeom prst="rect">
            <a:avLst/>
          </a:prstGeom>
          <a:noFill/>
          <a:ln>
            <a:noFill/>
          </a:ln>
        </p:spPr>
      </p:pic>
      <p:pic>
        <p:nvPicPr>
          <p:cNvPr id="126" name="Google Shape;126;p20"/>
          <p:cNvPicPr preferRelativeResize="0"/>
          <p:nvPr/>
        </p:nvPicPr>
        <p:blipFill rotWithShape="1">
          <a:blip r:embed="rId7">
            <a:alphaModFix/>
          </a:blip>
          <a:srcRect l="8408" t="18895" r="2233" b="9228"/>
          <a:stretch/>
        </p:blipFill>
        <p:spPr>
          <a:xfrm>
            <a:off x="7452875" y="1843575"/>
            <a:ext cx="4634401" cy="2396175"/>
          </a:xfrm>
          <a:prstGeom prst="rect">
            <a:avLst/>
          </a:prstGeom>
          <a:noFill/>
          <a:ln>
            <a:noFill/>
          </a:ln>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4"/>
</p:tagLst>
</file>

<file path=ppt/tags/tag10.xml><?xml version="1.0" encoding="utf-8"?>
<p:tagLst xmlns:a="http://schemas.openxmlformats.org/drawingml/2006/main" xmlns:r="http://schemas.openxmlformats.org/officeDocument/2006/relationships" xmlns:p="http://schemas.openxmlformats.org/presentationml/2006/main">
  <p:tag name="TIMING" val="|1.6"/>
</p:tagLst>
</file>

<file path=ppt/tags/tag11.xml><?xml version="1.0" encoding="utf-8"?>
<p:tagLst xmlns:a="http://schemas.openxmlformats.org/drawingml/2006/main" xmlns:r="http://schemas.openxmlformats.org/officeDocument/2006/relationships" xmlns:p="http://schemas.openxmlformats.org/presentationml/2006/main">
  <p:tag name="TIMING" val="|1.5"/>
</p:tagLst>
</file>

<file path=ppt/tags/tag12.xml><?xml version="1.0" encoding="utf-8"?>
<p:tagLst xmlns:a="http://schemas.openxmlformats.org/drawingml/2006/main" xmlns:r="http://schemas.openxmlformats.org/officeDocument/2006/relationships" xmlns:p="http://schemas.openxmlformats.org/presentationml/2006/main">
  <p:tag name="TIMING" val="|0.7"/>
</p:tagLst>
</file>

<file path=ppt/tags/tag2.xml><?xml version="1.0" encoding="utf-8"?>
<p:tagLst xmlns:a="http://schemas.openxmlformats.org/drawingml/2006/main" xmlns:r="http://schemas.openxmlformats.org/officeDocument/2006/relationships" xmlns:p="http://schemas.openxmlformats.org/presentationml/2006/main">
  <p:tag name="TIMING" val="|1"/>
</p:tagLst>
</file>

<file path=ppt/tags/tag3.xml><?xml version="1.0" encoding="utf-8"?>
<p:tagLst xmlns:a="http://schemas.openxmlformats.org/drawingml/2006/main" xmlns:r="http://schemas.openxmlformats.org/officeDocument/2006/relationships" xmlns:p="http://schemas.openxmlformats.org/presentationml/2006/main">
  <p:tag name="TIMING" val="|1.3"/>
</p:tagLst>
</file>

<file path=ppt/tags/tag4.xml><?xml version="1.0" encoding="utf-8"?>
<p:tagLst xmlns:a="http://schemas.openxmlformats.org/drawingml/2006/main" xmlns:r="http://schemas.openxmlformats.org/officeDocument/2006/relationships" xmlns:p="http://schemas.openxmlformats.org/presentationml/2006/main">
  <p:tag name="TIMING" val="|1.3"/>
</p:tagLst>
</file>

<file path=ppt/tags/tag5.xml><?xml version="1.0" encoding="utf-8"?>
<p:tagLst xmlns:a="http://schemas.openxmlformats.org/drawingml/2006/main" xmlns:r="http://schemas.openxmlformats.org/officeDocument/2006/relationships" xmlns:p="http://schemas.openxmlformats.org/presentationml/2006/main">
  <p:tag name="TIMING" val="|1.3"/>
</p:tagLst>
</file>

<file path=ppt/tags/tag6.xml><?xml version="1.0" encoding="utf-8"?>
<p:tagLst xmlns:a="http://schemas.openxmlformats.org/drawingml/2006/main" xmlns:r="http://schemas.openxmlformats.org/officeDocument/2006/relationships" xmlns:p="http://schemas.openxmlformats.org/presentationml/2006/main">
  <p:tag name="TIMING" val="|1.3"/>
</p:tagLst>
</file>

<file path=ppt/tags/tag7.xml><?xml version="1.0" encoding="utf-8"?>
<p:tagLst xmlns:a="http://schemas.openxmlformats.org/drawingml/2006/main" xmlns:r="http://schemas.openxmlformats.org/officeDocument/2006/relationships" xmlns:p="http://schemas.openxmlformats.org/presentationml/2006/main">
  <p:tag name="TIMING" val="|1.5"/>
</p:tagLst>
</file>

<file path=ppt/tags/tag8.xml><?xml version="1.0" encoding="utf-8"?>
<p:tagLst xmlns:a="http://schemas.openxmlformats.org/drawingml/2006/main" xmlns:r="http://schemas.openxmlformats.org/officeDocument/2006/relationships" xmlns:p="http://schemas.openxmlformats.org/presentationml/2006/main">
  <p:tag name="TIMING" val="|1.8"/>
</p:tagLst>
</file>

<file path=ppt/tags/tag9.xml><?xml version="1.0" encoding="utf-8"?>
<p:tagLst xmlns:a="http://schemas.openxmlformats.org/drawingml/2006/main" xmlns:r="http://schemas.openxmlformats.org/officeDocument/2006/relationships" xmlns:p="http://schemas.openxmlformats.org/presentationml/2006/main">
  <p:tag name="TIMING" val="|1.3"/>
</p:tagLst>
</file>

<file path=ppt/theme/theme1.xml><?xml version="1.0" encoding="utf-8"?>
<a:theme xmlns:a="http://schemas.openxmlformats.org/drawingml/2006/main" name="iEEE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EEEtheme" id="{F29926B2-B889-5A4C-BD9A-41ACD534FA95}" vid="{9B7C6DD2-0858-2A46-AE39-F76461D241D2}"/>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9459</TotalTime>
  <Words>1594</Words>
  <Application>Microsoft Macintosh PowerPoint</Application>
  <PresentationFormat>Widescreen</PresentationFormat>
  <Paragraphs>149</Paragraphs>
  <Slides>18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Calibri</vt:lpstr>
      <vt:lpstr>Cambria Math</vt:lpstr>
      <vt:lpstr>Courier New</vt:lpstr>
      <vt:lpstr>LucidaGrande</vt:lpstr>
      <vt:lpstr>Times New Roman</vt:lpstr>
      <vt:lpstr>Wingdings</vt:lpstr>
      <vt:lpstr>iEEEtheme</vt:lpstr>
      <vt:lpstr>Weather sensor fault detection in meteorological mast</vt:lpstr>
      <vt:lpstr>PowerPoint Presentation</vt:lpstr>
      <vt:lpstr>Meteorological mast</vt:lpstr>
      <vt:lpstr>PowerPoint Presentation</vt:lpstr>
      <vt:lpstr>PowerPoint Presentation</vt:lpstr>
      <vt:lpstr>PowerPoint Presentation</vt:lpstr>
      <vt:lpstr>PowerPoint Presentation</vt:lpstr>
      <vt:lpstr>Failures in the sensor components</vt:lpstr>
      <vt:lpstr>PowerPoint Presentation</vt:lpstr>
      <vt:lpstr>PowerPoint Presentation</vt:lpstr>
      <vt:lpstr>PowerPoint Presentation</vt:lpstr>
      <vt:lpstr>Fault detection</vt:lpstr>
      <vt:lpstr>PowerPoint Presentation</vt:lpstr>
      <vt:lpstr>PowerPoint Presentation</vt:lpstr>
      <vt:lpstr>PowerPoint Presentation</vt:lpstr>
      <vt:lpstr>Conclusion and future works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Franco Piergallini</cp:lastModifiedBy>
  <cp:revision>50</cp:revision>
  <dcterms:modified xsi:type="dcterms:W3CDTF">2020-12-02T14:46:14Z</dcterms:modified>
</cp:coreProperties>
</file>